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1"/>
  </p:notesMasterIdLst>
  <p:sldIdLst>
    <p:sldId id="256" r:id="rId5"/>
    <p:sldId id="284" r:id="rId6"/>
    <p:sldId id="257" r:id="rId7"/>
    <p:sldId id="259" r:id="rId8"/>
    <p:sldId id="262" r:id="rId9"/>
    <p:sldId id="264" r:id="rId10"/>
    <p:sldId id="283" r:id="rId11"/>
    <p:sldId id="281" r:id="rId12"/>
    <p:sldId id="265" r:id="rId13"/>
    <p:sldId id="282" r:id="rId14"/>
    <p:sldId id="267" r:id="rId15"/>
    <p:sldId id="268" r:id="rId16"/>
    <p:sldId id="269" r:id="rId17"/>
    <p:sldId id="285" r:id="rId18"/>
    <p:sldId id="271" r:id="rId19"/>
    <p:sldId id="287" r:id="rId20"/>
    <p:sldId id="288" r:id="rId21"/>
    <p:sldId id="274" r:id="rId22"/>
    <p:sldId id="289" r:id="rId23"/>
    <p:sldId id="275" r:id="rId24"/>
    <p:sldId id="278" r:id="rId25"/>
    <p:sldId id="290" r:id="rId26"/>
    <p:sldId id="292" r:id="rId27"/>
    <p:sldId id="291" r:id="rId28"/>
    <p:sldId id="279" r:id="rId29"/>
    <p:sldId id="280" r:id="rId30"/>
  </p:sldIdLst>
  <p:sldSz cx="18288000" cy="10287000"/>
  <p:notesSz cx="6858000" cy="9144000"/>
  <p:embeddedFontLst>
    <p:embeddedFont>
      <p:font typeface="Archivo Black" panose="020B0604020202020204" charset="0"/>
      <p:regular r:id="rId32"/>
    </p:embeddedFont>
    <p:embeddedFont>
      <p:font typeface="PT Sans" panose="020B0503020203020204" pitchFamily="34" charset="0"/>
      <p:regular r:id="rId33"/>
      <p:bold r:id="rId34"/>
      <p:italic r:id="rId35"/>
      <p:boldItalic r:id="rId36"/>
    </p:embeddedFont>
    <p:embeddedFont>
      <p:font typeface="PT Sans Bold" panose="020B0703020203020204" charset="0"/>
      <p:regular r:id="rId37"/>
      <p:bold r:id="rId38"/>
    </p:embeddedFont>
    <p:embeddedFont>
      <p:font typeface="PT Sans Bold Italics" panose="020B0604020202020204" charset="0"/>
      <p:regular r:id="rId39"/>
    </p:embeddedFont>
    <p:embeddedFont>
      <p:font typeface="PT Serif Bold Italics" panose="020B0604020202020204" charset="0"/>
      <p:regular r:id="rId40"/>
    </p:embeddedFont>
    <p:embeddedFont>
      <p:font typeface="PT Serif Italics" panose="020B0604020202020204" charset="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AE4304-F1D0-D385-4812-71D9603D1450}" v="3" dt="2026-07-06T15:20:58.171"/>
    <p1510:client id="{DB1441E2-A609-D850-4032-21E95B9FA9AB}" v="1" dt="2026-07-06T15:19:35.265"/>
    <p1510:client id="{FDF1917B-AA02-0F2C-C5BA-7684EB4CB914}" v="137" dt="2026-07-07T14:42:24.6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8571" autoAdjust="0"/>
  </p:normalViewPr>
  <p:slideViewPr>
    <p:cSldViewPr>
      <p:cViewPr varScale="1">
        <p:scale>
          <a:sx n="58" d="100"/>
          <a:sy n="58" d="100"/>
        </p:scale>
        <p:origin x="149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968492-ED7C-47B5-A238-FCF0A5AEA594}"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179423-CB81-4DDB-BE1F-A891CFFEDEE5}" type="slidenum">
              <a:rPr lang="en-US" smtClean="0"/>
              <a:t>‹#›</a:t>
            </a:fld>
            <a:endParaRPr lang="en-US"/>
          </a:p>
        </p:txBody>
      </p:sp>
    </p:spTree>
    <p:extLst>
      <p:ext uri="{BB962C8B-B14F-4D97-AF65-F5344CB8AC3E}">
        <p14:creationId xmlns:p14="http://schemas.microsoft.com/office/powerpoint/2010/main" val="2893377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FE978-720D-5E79-2998-C16A53259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E2507E-DFC1-090E-CE27-60D45D922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8A68DA-D642-B347-D5D6-7B461C3914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B1F4C7-D800-F673-7AE4-10E0DF77DCBF}"/>
              </a:ext>
            </a:extLst>
          </p:cNvPr>
          <p:cNvSpPr>
            <a:spLocks noGrp="1"/>
          </p:cNvSpPr>
          <p:nvPr>
            <p:ph type="sldNum" sz="quarter" idx="5"/>
          </p:nvPr>
        </p:nvSpPr>
        <p:spPr/>
        <p:txBody>
          <a:bodyPr/>
          <a:lstStyle/>
          <a:p>
            <a:fld id="{E8179423-CB81-4DDB-BE1F-A891CFFEDEE5}" type="slidenum">
              <a:rPr lang="en-US" smtClean="0"/>
              <a:t>2</a:t>
            </a:fld>
            <a:endParaRPr lang="en-US"/>
          </a:p>
        </p:txBody>
      </p:sp>
    </p:spTree>
    <p:extLst>
      <p:ext uri="{BB962C8B-B14F-4D97-AF65-F5344CB8AC3E}">
        <p14:creationId xmlns:p14="http://schemas.microsoft.com/office/powerpoint/2010/main" val="735256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(Edit these examples with local scenarios that reflect the care model more appropriately.)</a:t>
            </a:r>
          </a:p>
          <a:p>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13</a:t>
            </a:fld>
            <a:endParaRPr lang="en-US"/>
          </a:p>
        </p:txBody>
      </p:sp>
    </p:spTree>
    <p:extLst>
      <p:ext uri="{BB962C8B-B14F-4D97-AF65-F5344CB8AC3E}">
        <p14:creationId xmlns:p14="http://schemas.microsoft.com/office/powerpoint/2010/main" val="2742160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FB887-197E-7177-1DC6-B10D176DE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7AF756-F98D-ED69-619C-01A1E93157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16DE10-AE57-5C7C-28F1-8A851237151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program specific eligibility details as necessary)</a:t>
            </a:r>
          </a:p>
          <a:p>
            <a:endParaRPr lang="en-US" dirty="0"/>
          </a:p>
        </p:txBody>
      </p:sp>
      <p:sp>
        <p:nvSpPr>
          <p:cNvPr id="4" name="Slide Number Placeholder 3">
            <a:extLst>
              <a:ext uri="{FF2B5EF4-FFF2-40B4-BE49-F238E27FC236}">
                <a16:creationId xmlns:a16="http://schemas.microsoft.com/office/drawing/2014/main" id="{50EDD59C-30C9-81D0-F046-758C8B12FD83}"/>
              </a:ext>
            </a:extLst>
          </p:cNvPr>
          <p:cNvSpPr>
            <a:spLocks noGrp="1"/>
          </p:cNvSpPr>
          <p:nvPr>
            <p:ph type="sldNum" sz="quarter" idx="5"/>
          </p:nvPr>
        </p:nvSpPr>
        <p:spPr/>
        <p:txBody>
          <a:bodyPr/>
          <a:lstStyle/>
          <a:p>
            <a:fld id="{E8179423-CB81-4DDB-BE1F-A891CFFEDEE5}" type="slidenum">
              <a:rPr lang="en-US" smtClean="0"/>
              <a:t>14</a:t>
            </a:fld>
            <a:endParaRPr lang="en-US"/>
          </a:p>
        </p:txBody>
      </p:sp>
    </p:spTree>
    <p:extLst>
      <p:ext uri="{BB962C8B-B14F-4D97-AF65-F5344CB8AC3E}">
        <p14:creationId xmlns:p14="http://schemas.microsoft.com/office/powerpoint/2010/main" val="3560162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services provided or not provided by your own program)</a:t>
            </a:r>
          </a:p>
          <a:p>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15</a:t>
            </a:fld>
            <a:endParaRPr lang="en-US"/>
          </a:p>
        </p:txBody>
      </p:sp>
    </p:spTree>
    <p:extLst>
      <p:ext uri="{BB962C8B-B14F-4D97-AF65-F5344CB8AC3E}">
        <p14:creationId xmlns:p14="http://schemas.microsoft.com/office/powerpoint/2010/main" val="3065297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7F7C6-3049-7422-D793-5A57D8D672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5359E5-F1B1-0FD3-6CFF-125D470560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8CAAD8-8029-4E0B-444C-9A852717E81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services provided or not provided by your own program)</a:t>
            </a:r>
          </a:p>
          <a:p>
            <a:endParaRPr lang="en-US" dirty="0"/>
          </a:p>
        </p:txBody>
      </p:sp>
      <p:sp>
        <p:nvSpPr>
          <p:cNvPr id="4" name="Slide Number Placeholder 3">
            <a:extLst>
              <a:ext uri="{FF2B5EF4-FFF2-40B4-BE49-F238E27FC236}">
                <a16:creationId xmlns:a16="http://schemas.microsoft.com/office/drawing/2014/main" id="{FA8266CF-FCB0-FF0E-741A-E647E971FC38}"/>
              </a:ext>
            </a:extLst>
          </p:cNvPr>
          <p:cNvSpPr>
            <a:spLocks noGrp="1"/>
          </p:cNvSpPr>
          <p:nvPr>
            <p:ph type="sldNum" sz="quarter" idx="5"/>
          </p:nvPr>
        </p:nvSpPr>
        <p:spPr/>
        <p:txBody>
          <a:bodyPr/>
          <a:lstStyle/>
          <a:p>
            <a:fld id="{E8179423-CB81-4DDB-BE1F-A891CFFEDEE5}" type="slidenum">
              <a:rPr lang="en-US" smtClean="0"/>
              <a:t>16</a:t>
            </a:fld>
            <a:endParaRPr lang="en-US"/>
          </a:p>
        </p:txBody>
      </p:sp>
    </p:spTree>
    <p:extLst>
      <p:ext uri="{BB962C8B-B14F-4D97-AF65-F5344CB8AC3E}">
        <p14:creationId xmlns:p14="http://schemas.microsoft.com/office/powerpoint/2010/main" val="30133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4E7B0-34AB-CE46-6E3D-B5BE051E6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865534-E83F-35EE-C95C-C802C2748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D3069D-C1E5-08B9-CD15-960B4050C0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program specific eligibility details as necessary)</a:t>
            </a:r>
          </a:p>
          <a:p>
            <a:endParaRPr lang="en-US" dirty="0"/>
          </a:p>
        </p:txBody>
      </p:sp>
      <p:sp>
        <p:nvSpPr>
          <p:cNvPr id="4" name="Slide Number Placeholder 3">
            <a:extLst>
              <a:ext uri="{FF2B5EF4-FFF2-40B4-BE49-F238E27FC236}">
                <a16:creationId xmlns:a16="http://schemas.microsoft.com/office/drawing/2014/main" id="{C34D0BEB-9E9C-E38F-32B6-F2C51F02D1F3}"/>
              </a:ext>
            </a:extLst>
          </p:cNvPr>
          <p:cNvSpPr>
            <a:spLocks noGrp="1"/>
          </p:cNvSpPr>
          <p:nvPr>
            <p:ph type="sldNum" sz="quarter" idx="5"/>
          </p:nvPr>
        </p:nvSpPr>
        <p:spPr/>
        <p:txBody>
          <a:bodyPr/>
          <a:lstStyle/>
          <a:p>
            <a:fld id="{E8179423-CB81-4DDB-BE1F-A891CFFEDEE5}" type="slidenum">
              <a:rPr lang="en-US" smtClean="0"/>
              <a:t>17</a:t>
            </a:fld>
            <a:endParaRPr lang="en-US"/>
          </a:p>
        </p:txBody>
      </p:sp>
    </p:spTree>
    <p:extLst>
      <p:ext uri="{BB962C8B-B14F-4D97-AF65-F5344CB8AC3E}">
        <p14:creationId xmlns:p14="http://schemas.microsoft.com/office/powerpoint/2010/main" val="39207354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ts val="3499"/>
              </a:lnSpc>
            </a:pPr>
            <a:r>
              <a:rPr lang="en-US" dirty="0"/>
              <a:t>Possible additions: </a:t>
            </a:r>
          </a:p>
          <a:p>
            <a:pPr algn="l">
              <a:lnSpc>
                <a:spcPts val="3499"/>
              </a:lnSpc>
            </a:pPr>
            <a:r>
              <a:rPr lang="en-US" sz="1200" dirty="0">
                <a:solidFill>
                  <a:srgbClr val="17365F"/>
                </a:solidFill>
                <a:latin typeface="PT Sans"/>
                <a:ea typeface="PT Sans"/>
                <a:cs typeface="PT Sans"/>
                <a:sym typeface="PT Sans"/>
              </a:rPr>
              <a:t>“Medical respite programs aim to provide an acceptance or denial within 48 hours of referral.”</a:t>
            </a:r>
          </a:p>
          <a:p>
            <a:pPr algn="l">
              <a:lnSpc>
                <a:spcPts val="3079"/>
              </a:lnSpc>
            </a:pPr>
            <a:r>
              <a:rPr lang="en-US" sz="1100" dirty="0">
                <a:solidFill>
                  <a:srgbClr val="17365F"/>
                </a:solidFill>
                <a:latin typeface="PT Sans"/>
                <a:ea typeface="PT Sans"/>
                <a:cs typeface="PT Sans"/>
                <a:sym typeface="PT Sans"/>
              </a:rPr>
              <a:t>(Add program referral link, referral contact information, required documentation)</a:t>
            </a:r>
          </a:p>
          <a:p>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18</a:t>
            </a:fld>
            <a:endParaRPr lang="en-US"/>
          </a:p>
        </p:txBody>
      </p:sp>
    </p:spTree>
    <p:extLst>
      <p:ext uri="{BB962C8B-B14F-4D97-AF65-F5344CB8AC3E}">
        <p14:creationId xmlns:p14="http://schemas.microsoft.com/office/powerpoint/2010/main" val="33258227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83E67-C9EF-A657-2456-7989F0D5E0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7A1034-6880-3ACC-A31F-8C3D1177D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8CCB87-71CC-3B9E-419E-D24AA21E05C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services provided or not provided by your own program)</a:t>
            </a:r>
          </a:p>
          <a:p>
            <a:endParaRPr lang="en-US" dirty="0"/>
          </a:p>
        </p:txBody>
      </p:sp>
      <p:sp>
        <p:nvSpPr>
          <p:cNvPr id="4" name="Slide Number Placeholder 3">
            <a:extLst>
              <a:ext uri="{FF2B5EF4-FFF2-40B4-BE49-F238E27FC236}">
                <a16:creationId xmlns:a16="http://schemas.microsoft.com/office/drawing/2014/main" id="{F2EEEBB5-90AB-2C51-3C81-49FF48F79576}"/>
              </a:ext>
            </a:extLst>
          </p:cNvPr>
          <p:cNvSpPr>
            <a:spLocks noGrp="1"/>
          </p:cNvSpPr>
          <p:nvPr>
            <p:ph type="sldNum" sz="quarter" idx="5"/>
          </p:nvPr>
        </p:nvSpPr>
        <p:spPr/>
        <p:txBody>
          <a:bodyPr/>
          <a:lstStyle/>
          <a:p>
            <a:fld id="{E8179423-CB81-4DDB-BE1F-A891CFFEDEE5}" type="slidenum">
              <a:rPr lang="en-US" smtClean="0"/>
              <a:t>19</a:t>
            </a:fld>
            <a:endParaRPr lang="en-US"/>
          </a:p>
        </p:txBody>
      </p:sp>
    </p:spTree>
    <p:extLst>
      <p:ext uri="{BB962C8B-B14F-4D97-AF65-F5344CB8AC3E}">
        <p14:creationId xmlns:p14="http://schemas.microsoft.com/office/powerpoint/2010/main" val="58197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000000"/>
                </a:solidFill>
                <a:latin typeface="PT Sans"/>
                <a:ea typeface="PT Sans"/>
                <a:cs typeface="PT Sans"/>
                <a:sym typeface="PT Sans"/>
              </a:rPr>
              <a:t>(Revise as needed) </a:t>
            </a:r>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20</a:t>
            </a:fld>
            <a:endParaRPr lang="en-US"/>
          </a:p>
        </p:txBody>
      </p:sp>
    </p:spTree>
    <p:extLst>
      <p:ext uri="{BB962C8B-B14F-4D97-AF65-F5344CB8AC3E}">
        <p14:creationId xmlns:p14="http://schemas.microsoft.com/office/powerpoint/2010/main" val="3032838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BA8D6-BA8A-1276-EBEF-1692335E2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93E57-A84C-6073-E3D8-57E365F03B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65009-7F52-3C48-93E9-9784A9F49E0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program specific eligibility details as necessary)</a:t>
            </a:r>
          </a:p>
          <a:p>
            <a:endParaRPr lang="en-US" dirty="0"/>
          </a:p>
        </p:txBody>
      </p:sp>
      <p:sp>
        <p:nvSpPr>
          <p:cNvPr id="4" name="Slide Number Placeholder 3">
            <a:extLst>
              <a:ext uri="{FF2B5EF4-FFF2-40B4-BE49-F238E27FC236}">
                <a16:creationId xmlns:a16="http://schemas.microsoft.com/office/drawing/2014/main" id="{963C6084-D65B-6536-0900-506BC8803F04}"/>
              </a:ext>
            </a:extLst>
          </p:cNvPr>
          <p:cNvSpPr>
            <a:spLocks noGrp="1"/>
          </p:cNvSpPr>
          <p:nvPr>
            <p:ph type="sldNum" sz="quarter" idx="5"/>
          </p:nvPr>
        </p:nvSpPr>
        <p:spPr/>
        <p:txBody>
          <a:bodyPr/>
          <a:lstStyle/>
          <a:p>
            <a:fld id="{E8179423-CB81-4DDB-BE1F-A891CFFEDEE5}" type="slidenum">
              <a:rPr lang="en-US" smtClean="0"/>
              <a:t>22</a:t>
            </a:fld>
            <a:endParaRPr lang="en-US"/>
          </a:p>
        </p:txBody>
      </p:sp>
    </p:spTree>
    <p:extLst>
      <p:ext uri="{BB962C8B-B14F-4D97-AF65-F5344CB8AC3E}">
        <p14:creationId xmlns:p14="http://schemas.microsoft.com/office/powerpoint/2010/main" val="113270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“Hospitals often face difficult discharge decisions when patients lack stable housing, leading to longer stays, delayed discharges due to lack of safe placement, frequent preventable re-admissions, and strains on bed capacity. Medical respite can help referral partners with these challenges by… (read from list on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“By reducing avoidable hospital days and readmissions, medical respite care can lower costs while freeing up critical bed space.”</a:t>
            </a:r>
            <a:r>
              <a:rPr lang="en-US" sz="1200" b="0" i="0" kern="1200" dirty="0">
                <a:solidFill>
                  <a:schemeClr val="tx1"/>
                </a:solidFill>
                <a:effectLst/>
                <a:latin typeface="+mn-lt"/>
                <a:ea typeface="+mn-ea"/>
                <a:cs typeface="+mn-cs"/>
              </a:rPr>
              <a:t>​</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Feel free to tailor to audience and noted priorities in internal comms capacity training slide deck</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8179423-CB81-4DDB-BE1F-A891CFFEDEE5}" type="slidenum">
              <a:rPr lang="en-US" smtClean="0"/>
              <a:t>23</a:t>
            </a:fld>
            <a:endParaRPr lang="en-US"/>
          </a:p>
        </p:txBody>
      </p:sp>
    </p:spTree>
    <p:extLst>
      <p:ext uri="{BB962C8B-B14F-4D97-AF65-F5344CB8AC3E}">
        <p14:creationId xmlns:p14="http://schemas.microsoft.com/office/powerpoint/2010/main" val="3336786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a description of your medical respite program if needed. Add your program logo and/or information to the purple box on each slide)</a:t>
            </a:r>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3</a:t>
            </a:fld>
            <a:endParaRPr lang="en-US"/>
          </a:p>
        </p:txBody>
      </p:sp>
    </p:spTree>
    <p:extLst>
      <p:ext uri="{BB962C8B-B14F-4D97-AF65-F5344CB8AC3E}">
        <p14:creationId xmlns:p14="http://schemas.microsoft.com/office/powerpoint/2010/main" val="132266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EEBE5-61E1-023F-803A-376B16038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2CFA2-BB75-5B2E-9CB2-0109D6D2DA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51C22-05EC-6E35-2D08-453B966663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services provided or not provided by your own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Strong partnerships can support recovery, continuity of care and long-term stability for people exper</a:t>
            </a:r>
            <a:r>
              <a:rPr lang="en-US" sz="1200" u="none" dirty="0">
                <a:solidFill>
                  <a:srgbClr val="000000"/>
                </a:solidFill>
                <a:latin typeface="PT Sans"/>
                <a:ea typeface="PT Sans"/>
                <a:cs typeface="PT Sans"/>
                <a:sym typeface="PT Sans"/>
              </a:rPr>
              <a:t>i</a:t>
            </a:r>
            <a:r>
              <a:rPr lang="en-US" sz="1200" dirty="0">
                <a:solidFill>
                  <a:srgbClr val="000000"/>
                </a:solidFill>
                <a:latin typeface="PT Sans"/>
                <a:ea typeface="PT Sans"/>
                <a:cs typeface="PT Sans"/>
                <a:sym typeface="PT Sans"/>
              </a:rPr>
              <a:t>enc</a:t>
            </a:r>
            <a:r>
              <a:rPr lang="en-US" sz="1200" u="none" dirty="0">
                <a:solidFill>
                  <a:srgbClr val="000000"/>
                </a:solidFill>
                <a:latin typeface="PT Sans"/>
                <a:ea typeface="PT Sans"/>
                <a:cs typeface="PT Sans"/>
                <a:sym typeface="PT Sans"/>
              </a:rPr>
              <a:t>in</a:t>
            </a:r>
            <a:r>
              <a:rPr lang="en-US" sz="1200" dirty="0">
                <a:solidFill>
                  <a:srgbClr val="000000"/>
                </a:solidFill>
                <a:latin typeface="PT Sans"/>
                <a:ea typeface="PT Sans"/>
                <a:cs typeface="PT Sans"/>
                <a:sym typeface="PT Sans"/>
              </a:rPr>
              <a:t>g h</a:t>
            </a:r>
            <a:r>
              <a:rPr lang="en-US" sz="1200" u="none" dirty="0">
                <a:solidFill>
                  <a:srgbClr val="000000"/>
                </a:solidFill>
                <a:latin typeface="PT Sans"/>
                <a:ea typeface="PT Sans"/>
                <a:cs typeface="PT Sans"/>
                <a:sym typeface="PT Sans"/>
              </a:rPr>
              <a:t>omeles</a:t>
            </a:r>
            <a:r>
              <a:rPr lang="en-US" sz="1200" dirty="0">
                <a:solidFill>
                  <a:srgbClr val="000000"/>
                </a:solidFill>
                <a:latin typeface="PT Sans"/>
                <a:ea typeface="PT Sans"/>
                <a:cs typeface="PT Sans"/>
                <a:sym typeface="PT Sans"/>
              </a:rPr>
              <a:t>sn</a:t>
            </a:r>
            <a:r>
              <a:rPr lang="en-US" sz="1200" u="none" dirty="0">
                <a:solidFill>
                  <a:srgbClr val="000000"/>
                </a:solidFill>
                <a:latin typeface="PT Sans"/>
                <a:ea typeface="PT Sans"/>
                <a:cs typeface="PT Sans"/>
                <a:sym typeface="PT Sans"/>
              </a:rPr>
              <a:t>e</a:t>
            </a:r>
            <a:r>
              <a:rPr lang="en-US" sz="1200" dirty="0">
                <a:solidFill>
                  <a:srgbClr val="000000"/>
                </a:solidFill>
                <a:latin typeface="PT Sans"/>
                <a:ea typeface="PT Sans"/>
                <a:cs typeface="PT Sans"/>
                <a:sym typeface="PT Sans"/>
              </a:rPr>
              <a:t>ss</a:t>
            </a:r>
            <a:r>
              <a:rPr lang="en-US" sz="1200" u="none" dirty="0">
                <a:solidFill>
                  <a:srgbClr val="000000"/>
                </a:solidFill>
                <a:latin typeface="PT Sans"/>
                <a:ea typeface="PT Sans"/>
                <a:cs typeface="PT Sans"/>
                <a:sym typeface="PT Sans"/>
              </a:rPr>
              <a:t>.</a:t>
            </a:r>
          </a:p>
          <a:p>
            <a:endParaRPr lang="en-US" dirty="0"/>
          </a:p>
        </p:txBody>
      </p:sp>
      <p:sp>
        <p:nvSpPr>
          <p:cNvPr id="4" name="Slide Number Placeholder 3">
            <a:extLst>
              <a:ext uri="{FF2B5EF4-FFF2-40B4-BE49-F238E27FC236}">
                <a16:creationId xmlns:a16="http://schemas.microsoft.com/office/drawing/2014/main" id="{19711889-F3B4-EC1E-6F87-E1822302F659}"/>
              </a:ext>
            </a:extLst>
          </p:cNvPr>
          <p:cNvSpPr>
            <a:spLocks noGrp="1"/>
          </p:cNvSpPr>
          <p:nvPr>
            <p:ph type="sldNum" sz="quarter" idx="5"/>
          </p:nvPr>
        </p:nvSpPr>
        <p:spPr/>
        <p:txBody>
          <a:bodyPr/>
          <a:lstStyle/>
          <a:p>
            <a:fld id="{E8179423-CB81-4DDB-BE1F-A891CFFEDEE5}" type="slidenum">
              <a:rPr lang="en-US" smtClean="0"/>
              <a:t>24</a:t>
            </a:fld>
            <a:endParaRPr lang="en-US"/>
          </a:p>
        </p:txBody>
      </p:sp>
    </p:spTree>
    <p:extLst>
      <p:ext uri="{BB962C8B-B14F-4D97-AF65-F5344CB8AC3E}">
        <p14:creationId xmlns:p14="http://schemas.microsoft.com/office/powerpoint/2010/main" val="27320325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program contact in the space below “next steps”)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Feel free to add in a better description for your own program’s first step in using the referral process</a:t>
            </a:r>
          </a:p>
          <a:p>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25</a:t>
            </a:fld>
            <a:endParaRPr lang="en-US"/>
          </a:p>
        </p:txBody>
      </p:sp>
    </p:spTree>
    <p:extLst>
      <p:ext uri="{BB962C8B-B14F-4D97-AF65-F5344CB8AC3E}">
        <p14:creationId xmlns:p14="http://schemas.microsoft.com/office/powerpoint/2010/main" val="2982981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Medical respite care may support people recovering after illness, injury, surgery, hospitalization, or pre-operative care. </a:t>
            </a:r>
          </a:p>
          <a:p>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5</a:t>
            </a:fld>
            <a:endParaRPr lang="en-US"/>
          </a:p>
        </p:txBody>
      </p:sp>
    </p:spTree>
    <p:extLst>
      <p:ext uri="{BB962C8B-B14F-4D97-AF65-F5344CB8AC3E}">
        <p14:creationId xmlns:p14="http://schemas.microsoft.com/office/powerpoint/2010/main" val="4137892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program specific eligibility details as necessary)</a:t>
            </a:r>
          </a:p>
          <a:p>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6</a:t>
            </a:fld>
            <a:endParaRPr lang="en-US"/>
          </a:p>
        </p:txBody>
      </p:sp>
    </p:spTree>
    <p:extLst>
      <p:ext uri="{BB962C8B-B14F-4D97-AF65-F5344CB8AC3E}">
        <p14:creationId xmlns:p14="http://schemas.microsoft.com/office/powerpoint/2010/main" val="772186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159A2-D608-03B2-236D-863B89390C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89CC86-ABF9-3961-0CD3-6562639C8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546C88-6E12-D1F5-50EC-505A086DFD6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program specific eligibility details as necessary)</a:t>
            </a:r>
          </a:p>
          <a:p>
            <a:endParaRPr lang="en-US" dirty="0"/>
          </a:p>
        </p:txBody>
      </p:sp>
      <p:sp>
        <p:nvSpPr>
          <p:cNvPr id="4" name="Slide Number Placeholder 3">
            <a:extLst>
              <a:ext uri="{FF2B5EF4-FFF2-40B4-BE49-F238E27FC236}">
                <a16:creationId xmlns:a16="http://schemas.microsoft.com/office/drawing/2014/main" id="{C0517BD4-EB17-F831-0F54-5CD5F1E4D597}"/>
              </a:ext>
            </a:extLst>
          </p:cNvPr>
          <p:cNvSpPr>
            <a:spLocks noGrp="1"/>
          </p:cNvSpPr>
          <p:nvPr>
            <p:ph type="sldNum" sz="quarter" idx="5"/>
          </p:nvPr>
        </p:nvSpPr>
        <p:spPr/>
        <p:txBody>
          <a:bodyPr/>
          <a:lstStyle/>
          <a:p>
            <a:fld id="{E8179423-CB81-4DDB-BE1F-A891CFFEDEE5}" type="slidenum">
              <a:rPr lang="en-US" smtClean="0"/>
              <a:t>7</a:t>
            </a:fld>
            <a:endParaRPr lang="en-US"/>
          </a:p>
        </p:txBody>
      </p:sp>
    </p:spTree>
    <p:extLst>
      <p:ext uri="{BB962C8B-B14F-4D97-AF65-F5344CB8AC3E}">
        <p14:creationId xmlns:p14="http://schemas.microsoft.com/office/powerpoint/2010/main" val="2705518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44AE1-210D-FC9E-8EE3-41FFDCEF4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CDD8F-C7FC-3655-B361-3D148FF16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2BA4EB-2BA4-400A-4E9C-1747918E1B9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(Add program specific eligibility details as necessary)</a:t>
            </a:r>
          </a:p>
          <a:p>
            <a:endParaRPr lang="en-US" dirty="0"/>
          </a:p>
        </p:txBody>
      </p:sp>
      <p:sp>
        <p:nvSpPr>
          <p:cNvPr id="4" name="Slide Number Placeholder 3">
            <a:extLst>
              <a:ext uri="{FF2B5EF4-FFF2-40B4-BE49-F238E27FC236}">
                <a16:creationId xmlns:a16="http://schemas.microsoft.com/office/drawing/2014/main" id="{3D069F33-A60C-118D-4381-751A57B26DB0}"/>
              </a:ext>
            </a:extLst>
          </p:cNvPr>
          <p:cNvSpPr>
            <a:spLocks noGrp="1"/>
          </p:cNvSpPr>
          <p:nvPr>
            <p:ph type="sldNum" sz="quarter" idx="5"/>
          </p:nvPr>
        </p:nvSpPr>
        <p:spPr/>
        <p:txBody>
          <a:bodyPr/>
          <a:lstStyle/>
          <a:p>
            <a:fld id="{E8179423-CB81-4DDB-BE1F-A891CFFEDEE5}" type="slidenum">
              <a:rPr lang="en-US" smtClean="0"/>
              <a:t>8</a:t>
            </a:fld>
            <a:endParaRPr lang="en-US"/>
          </a:p>
        </p:txBody>
      </p:sp>
    </p:spTree>
    <p:extLst>
      <p:ext uri="{BB962C8B-B14F-4D97-AF65-F5344CB8AC3E}">
        <p14:creationId xmlns:p14="http://schemas.microsoft.com/office/powerpoint/2010/main" val="1079584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Emphasize:</a:t>
            </a:r>
          </a:p>
          <a:p>
            <a:pPr rtl="0" fontAlgn="base"/>
            <a:r>
              <a:rPr lang="en-US" sz="1200" b="0" i="0" u="none" strike="noStrike" kern="1200" dirty="0">
                <a:solidFill>
                  <a:schemeClr val="tx1"/>
                </a:solidFill>
                <a:effectLst/>
                <a:latin typeface="+mn-lt"/>
                <a:ea typeface="+mn-ea"/>
                <a:cs typeface="+mn-cs"/>
              </a:rPr>
              <a:t>This is not long-term housing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Patients still receive medical oversight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Programs are staffed and structured</a:t>
            </a:r>
            <a:endParaRPr lang="en-US" sz="1200" b="0" i="0"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“What happens next for these patients?” → Medical respite programs help connect them to resources to manage their current and chronic health conditions and support the next steps into long term stability like housing and food access.</a:t>
            </a:r>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9</a:t>
            </a:fld>
            <a:endParaRPr lang="en-US"/>
          </a:p>
        </p:txBody>
      </p:sp>
    </p:spTree>
    <p:extLst>
      <p:ext uri="{BB962C8B-B14F-4D97-AF65-F5344CB8AC3E}">
        <p14:creationId xmlns:p14="http://schemas.microsoft.com/office/powerpoint/2010/main" val="4032568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(Edit these examples with local scenarios that reflect the care model more appropriately.)</a:t>
            </a:r>
          </a:p>
          <a:p>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11</a:t>
            </a:fld>
            <a:endParaRPr lang="en-US"/>
          </a:p>
        </p:txBody>
      </p:sp>
    </p:spTree>
    <p:extLst>
      <p:ext uri="{BB962C8B-B14F-4D97-AF65-F5344CB8AC3E}">
        <p14:creationId xmlns:p14="http://schemas.microsoft.com/office/powerpoint/2010/main" val="2110539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PT Sans"/>
                <a:ea typeface="PT Sans"/>
                <a:cs typeface="PT Sans"/>
                <a:sym typeface="PT Sans"/>
              </a:rPr>
              <a:t>(Edit these examples with local scenarios that reflect the care model more appropriately.)</a:t>
            </a:r>
          </a:p>
          <a:p>
            <a:endParaRPr lang="en-US" dirty="0"/>
          </a:p>
        </p:txBody>
      </p:sp>
      <p:sp>
        <p:nvSpPr>
          <p:cNvPr id="4" name="Slide Number Placeholder 3"/>
          <p:cNvSpPr>
            <a:spLocks noGrp="1"/>
          </p:cNvSpPr>
          <p:nvPr>
            <p:ph type="sldNum" sz="quarter" idx="5"/>
          </p:nvPr>
        </p:nvSpPr>
        <p:spPr/>
        <p:txBody>
          <a:bodyPr/>
          <a:lstStyle/>
          <a:p>
            <a:fld id="{E8179423-CB81-4DDB-BE1F-A891CFFEDEE5}" type="slidenum">
              <a:rPr lang="en-US" smtClean="0"/>
              <a:t>12</a:t>
            </a:fld>
            <a:endParaRPr lang="en-US"/>
          </a:p>
        </p:txBody>
      </p:sp>
    </p:spTree>
    <p:extLst>
      <p:ext uri="{BB962C8B-B14F-4D97-AF65-F5344CB8AC3E}">
        <p14:creationId xmlns:p14="http://schemas.microsoft.com/office/powerpoint/2010/main" val="3353835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96171" y="1620609"/>
            <a:ext cx="8840105" cy="8666391"/>
            <a:chOff x="0" y="0"/>
            <a:chExt cx="1002437" cy="982738"/>
          </a:xfrm>
        </p:grpSpPr>
        <p:sp>
          <p:nvSpPr>
            <p:cNvPr id="3" name="Freeform 3"/>
            <p:cNvSpPr/>
            <p:nvPr/>
          </p:nvSpPr>
          <p:spPr>
            <a:xfrm>
              <a:off x="0" y="0"/>
              <a:ext cx="1002437" cy="982738"/>
            </a:xfrm>
            <a:custGeom>
              <a:avLst/>
              <a:gdLst/>
              <a:ahLst/>
              <a:cxnLst/>
              <a:rect l="l" t="t" r="r" b="b"/>
              <a:pathLst>
                <a:path w="1002437" h="982738">
                  <a:moveTo>
                    <a:pt x="0" y="0"/>
                  </a:moveTo>
                  <a:lnTo>
                    <a:pt x="1002437" y="0"/>
                  </a:lnTo>
                  <a:lnTo>
                    <a:pt x="1002437" y="982738"/>
                  </a:lnTo>
                  <a:lnTo>
                    <a:pt x="0" y="982738"/>
                  </a:lnTo>
                  <a:close/>
                </a:path>
              </a:pathLst>
            </a:custGeom>
            <a:blipFill>
              <a:blip r:embed="rId2"/>
              <a:stretch>
                <a:fillRect l="-45689" r="-1316"/>
              </a:stretch>
            </a:blipFill>
            <a:ln cap="sq">
              <a:noFill/>
              <a:prstDash val="solid"/>
              <a:miter/>
            </a:ln>
          </p:spPr>
          <p:txBody>
            <a:bodyPr/>
            <a:lstStyle/>
            <a:p>
              <a:endParaRPr lang="en-US"/>
            </a:p>
          </p:txBody>
        </p:sp>
      </p:grpSp>
      <p:sp>
        <p:nvSpPr>
          <p:cNvPr id="4" name="Freeform 4"/>
          <p:cNvSpPr/>
          <p:nvPr/>
        </p:nvSpPr>
        <p:spPr>
          <a:xfrm>
            <a:off x="304800" y="257137"/>
            <a:ext cx="2918628" cy="1287273"/>
          </a:xfrm>
          <a:custGeom>
            <a:avLst/>
            <a:gdLst/>
            <a:ahLst/>
            <a:cxnLst/>
            <a:rect l="l" t="t" r="r" b="b"/>
            <a:pathLst>
              <a:path w="2918628" h="1287273">
                <a:moveTo>
                  <a:pt x="0" y="0"/>
                </a:moveTo>
                <a:lnTo>
                  <a:pt x="2918628" y="0"/>
                </a:lnTo>
                <a:lnTo>
                  <a:pt x="2918628" y="1287274"/>
                </a:lnTo>
                <a:lnTo>
                  <a:pt x="0" y="1287274"/>
                </a:lnTo>
                <a:lnTo>
                  <a:pt x="0" y="0"/>
                </a:lnTo>
                <a:close/>
              </a:path>
            </a:pathLst>
          </a:custGeom>
          <a:blipFill>
            <a:blip r:embed="rId3"/>
            <a:stretch>
              <a:fillRect r="-7113"/>
            </a:stretch>
          </a:blipFill>
        </p:spPr>
        <p:txBody>
          <a:bodyPr/>
          <a:lstStyle/>
          <a:p>
            <a:endParaRPr lang="en-US"/>
          </a:p>
        </p:txBody>
      </p:sp>
      <p:grpSp>
        <p:nvGrpSpPr>
          <p:cNvPr id="5" name="Group 5"/>
          <p:cNvGrpSpPr/>
          <p:nvPr/>
        </p:nvGrpSpPr>
        <p:grpSpPr>
          <a:xfrm>
            <a:off x="0" y="7942723"/>
            <a:ext cx="9696171" cy="2344277"/>
            <a:chOff x="0" y="0"/>
            <a:chExt cx="22273376" cy="5385111"/>
          </a:xfrm>
        </p:grpSpPr>
        <p:sp>
          <p:nvSpPr>
            <p:cNvPr id="6" name="Freeform 6"/>
            <p:cNvSpPr/>
            <p:nvPr/>
          </p:nvSpPr>
          <p:spPr>
            <a:xfrm>
              <a:off x="0" y="0"/>
              <a:ext cx="22273101" cy="5385045"/>
            </a:xfrm>
            <a:custGeom>
              <a:avLst/>
              <a:gdLst/>
              <a:ahLst/>
              <a:cxnLst/>
              <a:rect l="l" t="t" r="r" b="b"/>
              <a:pathLst>
                <a:path w="22273101" h="5385045">
                  <a:moveTo>
                    <a:pt x="0" y="0"/>
                  </a:moveTo>
                  <a:lnTo>
                    <a:pt x="22273101" y="0"/>
                  </a:lnTo>
                  <a:lnTo>
                    <a:pt x="22273101" y="5385045"/>
                  </a:lnTo>
                  <a:lnTo>
                    <a:pt x="0" y="5385045"/>
                  </a:lnTo>
                  <a:close/>
                </a:path>
              </a:pathLst>
            </a:custGeom>
            <a:solidFill>
              <a:srgbClr val="B622BA">
                <a:alpha val="10980"/>
              </a:srgbClr>
            </a:solidFill>
          </p:spPr>
          <p:txBody>
            <a:bodyPr/>
            <a:lstStyle/>
            <a:p>
              <a:endParaRPr lang="en-US"/>
            </a:p>
          </p:txBody>
        </p:sp>
      </p:grpSp>
      <p:sp>
        <p:nvSpPr>
          <p:cNvPr id="7" name="AutoShape 7"/>
          <p:cNvSpPr/>
          <p:nvPr/>
        </p:nvSpPr>
        <p:spPr>
          <a:xfrm>
            <a:off x="0" y="1582509"/>
            <a:ext cx="18288000" cy="0"/>
          </a:xfrm>
          <a:prstGeom prst="line">
            <a:avLst/>
          </a:prstGeom>
          <a:ln w="76200" cap="flat">
            <a:solidFill>
              <a:srgbClr val="17365F"/>
            </a:solidFill>
            <a:prstDash val="solid"/>
            <a:headEnd type="none" w="sm" len="sm"/>
            <a:tailEnd type="none" w="sm" len="sm"/>
          </a:ln>
        </p:spPr>
        <p:txBody>
          <a:bodyPr/>
          <a:lstStyle/>
          <a:p>
            <a:endParaRPr lang="en-US"/>
          </a:p>
        </p:txBody>
      </p:sp>
      <p:sp>
        <p:nvSpPr>
          <p:cNvPr id="8" name="TextBox 8"/>
          <p:cNvSpPr txBox="1"/>
          <p:nvPr/>
        </p:nvSpPr>
        <p:spPr>
          <a:xfrm>
            <a:off x="611988" y="4188111"/>
            <a:ext cx="8532012" cy="2205732"/>
          </a:xfrm>
          <a:prstGeom prst="rect">
            <a:avLst/>
          </a:prstGeom>
        </p:spPr>
        <p:txBody>
          <a:bodyPr lIns="0" tIns="0" rIns="0" bIns="0" rtlCol="0" anchor="t">
            <a:spAutoFit/>
          </a:bodyPr>
          <a:lstStyle/>
          <a:p>
            <a:pPr>
              <a:lnSpc>
                <a:spcPts val="8596"/>
              </a:lnSpc>
            </a:pPr>
            <a:r>
              <a:rPr lang="en-US" sz="7300">
                <a:solidFill>
                  <a:srgbClr val="17365F"/>
                </a:solidFill>
                <a:latin typeface="Archivo Black"/>
                <a:ea typeface="Archivo Black"/>
                <a:cs typeface="Archivo Black"/>
                <a:sym typeface="Archivo Black"/>
              </a:rPr>
              <a:t>Medical Respite</a:t>
            </a:r>
            <a:endParaRPr lang="en-US" sz="7300">
              <a:solidFill>
                <a:srgbClr val="17365F"/>
              </a:solidFill>
              <a:latin typeface="Archivo Black"/>
              <a:ea typeface="Archivo Black"/>
              <a:cs typeface="Archivo Black"/>
            </a:endParaRPr>
          </a:p>
          <a:p>
            <a:pPr>
              <a:lnSpc>
                <a:spcPts val="8596"/>
              </a:lnSpc>
            </a:pPr>
            <a:r>
              <a:rPr lang="en-US" sz="7300">
                <a:solidFill>
                  <a:srgbClr val="17365F"/>
                </a:solidFill>
                <a:latin typeface="Archivo Black"/>
                <a:ea typeface="Archivo Black"/>
                <a:cs typeface="Archivo Black"/>
                <a:sym typeface="Archivo Black"/>
              </a:rPr>
              <a:t>in Illinois</a:t>
            </a:r>
            <a:endParaRPr lang="en-US" sz="7300">
              <a:solidFill>
                <a:srgbClr val="17365F"/>
              </a:solidFill>
              <a:latin typeface="Archivo Black"/>
              <a:ea typeface="Archivo Black"/>
              <a:cs typeface="Archivo Black"/>
            </a:endParaRPr>
          </a:p>
        </p:txBody>
      </p:sp>
      <p:sp>
        <p:nvSpPr>
          <p:cNvPr id="9" name="TextBox 9"/>
          <p:cNvSpPr txBox="1"/>
          <p:nvPr/>
        </p:nvSpPr>
        <p:spPr>
          <a:xfrm>
            <a:off x="604157" y="8945336"/>
            <a:ext cx="8695155" cy="324063"/>
          </a:xfrm>
          <a:prstGeom prst="rect">
            <a:avLst/>
          </a:prstGeom>
        </p:spPr>
        <p:txBody>
          <a:bodyPr wrap="square" lIns="0" tIns="0" rIns="0" bIns="0" rtlCol="0" anchor="t">
            <a:spAutoFit/>
          </a:bodyPr>
          <a:lstStyle/>
          <a:p>
            <a:pPr>
              <a:lnSpc>
                <a:spcPts val="2574"/>
              </a:lnSpc>
            </a:pPr>
            <a:r>
              <a:rPr lang="en-US" sz="2100" spc="343">
                <a:solidFill>
                  <a:srgbClr val="17365F"/>
                </a:solidFill>
                <a:latin typeface="Archivo Black"/>
                <a:sym typeface="Archivo Black"/>
              </a:rPr>
              <a:t>HEALTHY RECOVERY REQUIRES RESPITE</a:t>
            </a:r>
            <a:endParaRPr lang="en-US"/>
          </a:p>
        </p:txBody>
      </p:sp>
      <p:sp>
        <p:nvSpPr>
          <p:cNvPr id="10" name="TextBox 10"/>
          <p:cNvSpPr txBox="1"/>
          <p:nvPr/>
        </p:nvSpPr>
        <p:spPr>
          <a:xfrm>
            <a:off x="11616340" y="752475"/>
            <a:ext cx="6143646" cy="269304"/>
          </a:xfrm>
          <a:prstGeom prst="rect">
            <a:avLst/>
          </a:prstGeom>
        </p:spPr>
        <p:txBody>
          <a:bodyPr wrap="square" lIns="0" tIns="0" rIns="0" bIns="0" rtlCol="0" anchor="t">
            <a:spAutoFit/>
          </a:bodyPr>
          <a:lstStyle/>
          <a:p>
            <a:pPr>
              <a:lnSpc>
                <a:spcPts val="2147"/>
              </a:lnSpc>
            </a:pPr>
            <a:r>
              <a:rPr lang="en-US" sz="1750" spc="286">
                <a:solidFill>
                  <a:srgbClr val="17365F"/>
                </a:solidFill>
                <a:latin typeface="Archivo Black"/>
              </a:rPr>
              <a:t>ILLINOIS MEDICAL RESPITE NETWORK</a:t>
            </a:r>
            <a:endParaRPr lang="en-US" sz="1750" spc="286" dirty="0">
              <a:solidFill>
                <a:srgbClr val="17365F"/>
              </a:solidFill>
              <a:latin typeface="Archivo Black"/>
            </a:endParaRPr>
          </a:p>
        </p:txBody>
      </p:sp>
      <p:sp>
        <p:nvSpPr>
          <p:cNvPr id="11" name="TextBox 11"/>
          <p:cNvSpPr txBox="1"/>
          <p:nvPr/>
        </p:nvSpPr>
        <p:spPr>
          <a:xfrm>
            <a:off x="611988" y="6636319"/>
            <a:ext cx="8129787" cy="461334"/>
          </a:xfrm>
          <a:prstGeom prst="rect">
            <a:avLst/>
          </a:prstGeom>
        </p:spPr>
        <p:txBody>
          <a:bodyPr lIns="0" tIns="0" rIns="0" bIns="0" rtlCol="0" anchor="t">
            <a:spAutoFit/>
          </a:bodyPr>
          <a:lstStyle/>
          <a:p>
            <a:pPr>
              <a:lnSpc>
                <a:spcPts val="3736"/>
              </a:lnSpc>
              <a:spcBef>
                <a:spcPct val="0"/>
              </a:spcBef>
            </a:pPr>
            <a:r>
              <a:rPr lang="en-US" sz="2650" b="1" i="1">
                <a:solidFill>
                  <a:srgbClr val="B622BA"/>
                </a:solidFill>
                <a:latin typeface="PT Serif Bold Italics"/>
                <a:sym typeface="PT Serif Bold Italics"/>
              </a:rPr>
              <a:t>A Journey to </a:t>
            </a:r>
            <a:r>
              <a:rPr lang="en-US" sz="2650" b="1" i="1" err="1">
                <a:solidFill>
                  <a:srgbClr val="B622BA"/>
                </a:solidFill>
                <a:latin typeface="PT Serif Bold Italics"/>
                <a:sym typeface="PT Serif Bold Italics"/>
              </a:rPr>
              <a:t>Recove</a:t>
            </a:r>
            <a:r>
              <a:rPr lang="en-US" sz="2650" b="1" i="1">
                <a:solidFill>
                  <a:srgbClr val="B622BA"/>
                </a:solidFill>
                <a:latin typeface="PT Serif Bold Italics"/>
                <a:sym typeface="PT Serif Bold Italics"/>
              </a:rPr>
              <a:t>ry with Dignity</a:t>
            </a:r>
            <a:endParaRPr lang="en-US"/>
          </a:p>
        </p:txBody>
      </p:sp>
      <p:grpSp>
        <p:nvGrpSpPr>
          <p:cNvPr id="12" name="Group 12"/>
          <p:cNvGrpSpPr/>
          <p:nvPr/>
        </p:nvGrpSpPr>
        <p:grpSpPr>
          <a:xfrm rot="10800000">
            <a:off x="9707056" y="3301113"/>
            <a:ext cx="8842201" cy="6985887"/>
            <a:chOff x="0" y="0"/>
            <a:chExt cx="2262869" cy="1839904"/>
          </a:xfrm>
        </p:grpSpPr>
        <p:sp>
          <p:nvSpPr>
            <p:cNvPr id="13" name="Freeform 13"/>
            <p:cNvSpPr/>
            <p:nvPr/>
          </p:nvSpPr>
          <p:spPr>
            <a:xfrm>
              <a:off x="0" y="0"/>
              <a:ext cx="2262869" cy="1839905"/>
            </a:xfrm>
            <a:custGeom>
              <a:avLst/>
              <a:gdLst/>
              <a:ahLst/>
              <a:cxnLst/>
              <a:rect l="l" t="t" r="r" b="b"/>
              <a:pathLst>
                <a:path w="2262869" h="1839905">
                  <a:moveTo>
                    <a:pt x="0" y="0"/>
                  </a:moveTo>
                  <a:lnTo>
                    <a:pt x="2262869" y="0"/>
                  </a:lnTo>
                  <a:lnTo>
                    <a:pt x="2262869" y="1839905"/>
                  </a:lnTo>
                  <a:lnTo>
                    <a:pt x="0" y="1839905"/>
                  </a:lnTo>
                  <a:close/>
                </a:path>
              </a:pathLst>
            </a:custGeom>
            <a:gradFill rotWithShape="1">
              <a:gsLst>
                <a:gs pos="0">
                  <a:srgbClr val="17365F">
                    <a:alpha val="100000"/>
                  </a:srgbClr>
                </a:gs>
                <a:gs pos="100000">
                  <a:srgbClr val="17365F">
                    <a:alpha val="0"/>
                  </a:srgbClr>
                </a:gs>
              </a:gsLst>
              <a:lin ang="5400000"/>
            </a:gradFill>
          </p:spPr>
          <p:txBody>
            <a:bodyPr/>
            <a:lstStyle/>
            <a:p>
              <a:endParaRPr lang="en-US"/>
            </a:p>
          </p:txBody>
        </p:sp>
        <p:sp>
          <p:nvSpPr>
            <p:cNvPr id="14" name="TextBox 14"/>
            <p:cNvSpPr txBox="1"/>
            <p:nvPr/>
          </p:nvSpPr>
          <p:spPr>
            <a:xfrm>
              <a:off x="0" y="-9525"/>
              <a:ext cx="2262869" cy="1849429"/>
            </a:xfrm>
            <a:prstGeom prst="rect">
              <a:avLst/>
            </a:prstGeom>
          </p:spPr>
          <p:txBody>
            <a:bodyPr lIns="50800" tIns="50800" rIns="50800" bIns="50800" rtlCol="0" anchor="ctr"/>
            <a:lstStyle/>
            <a:p>
              <a:pPr algn="ctr">
                <a:lnSpc>
                  <a:spcPts val="2574"/>
                </a:lnSpc>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F7A23-9DA3-F867-A71D-6EEF5D3E725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C408E80-8EEC-6519-17AA-FA678FB5F2F7}"/>
              </a:ext>
            </a:extLst>
          </p:cNvPr>
          <p:cNvGrpSpPr/>
          <p:nvPr/>
        </p:nvGrpSpPr>
        <p:grpSpPr>
          <a:xfrm>
            <a:off x="0" y="0"/>
            <a:ext cx="5949370" cy="9758787"/>
            <a:chOff x="0" y="0"/>
            <a:chExt cx="41642567" cy="68306553"/>
          </a:xfrm>
        </p:grpSpPr>
        <p:sp>
          <p:nvSpPr>
            <p:cNvPr id="3" name="Freeform 3">
              <a:extLst>
                <a:ext uri="{FF2B5EF4-FFF2-40B4-BE49-F238E27FC236}">
                  <a16:creationId xmlns:a16="http://schemas.microsoft.com/office/drawing/2014/main" id="{D8F2E170-23C3-6E45-4F94-BE3B810CDF93}"/>
                </a:ext>
              </a:extLst>
            </p:cNvPr>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a:extLst>
              <a:ext uri="{FF2B5EF4-FFF2-40B4-BE49-F238E27FC236}">
                <a16:creationId xmlns:a16="http://schemas.microsoft.com/office/drawing/2014/main" id="{885EBBB0-C252-6BC1-FC17-1CA94F96F2C0}"/>
              </a:ext>
            </a:extLst>
          </p:cNvPr>
          <p:cNvSpPr txBox="1"/>
          <p:nvPr/>
        </p:nvSpPr>
        <p:spPr>
          <a:xfrm>
            <a:off x="661648" y="4671737"/>
            <a:ext cx="4626074" cy="1588063"/>
          </a:xfrm>
          <a:prstGeom prst="rect">
            <a:avLst/>
          </a:prstGeom>
        </p:spPr>
        <p:txBody>
          <a:bodyPr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When is another setting or support more appropriate?</a:t>
            </a:r>
          </a:p>
        </p:txBody>
      </p:sp>
      <p:sp>
        <p:nvSpPr>
          <p:cNvPr id="5" name="TextBox 5">
            <a:extLst>
              <a:ext uri="{FF2B5EF4-FFF2-40B4-BE49-F238E27FC236}">
                <a16:creationId xmlns:a16="http://schemas.microsoft.com/office/drawing/2014/main" id="{CB24A28D-F5B9-5293-2790-9C664D751E06}"/>
              </a:ext>
            </a:extLst>
          </p:cNvPr>
          <p:cNvSpPr txBox="1"/>
          <p:nvPr/>
        </p:nvSpPr>
        <p:spPr>
          <a:xfrm>
            <a:off x="6574459" y="3919647"/>
            <a:ext cx="11032957" cy="1919372"/>
          </a:xfrm>
          <a:prstGeom prst="rect">
            <a:avLst/>
          </a:prstGeom>
        </p:spPr>
        <p:txBody>
          <a:bodyPr lIns="0" tIns="0" rIns="0" bIns="0" rtlCol="0" anchor="t">
            <a:spAutoFit/>
          </a:bodyPr>
          <a:lstStyle/>
          <a:p>
            <a:pPr algn="l">
              <a:lnSpc>
                <a:spcPts val="3779"/>
              </a:lnSpc>
            </a:pPr>
            <a:r>
              <a:rPr lang="en-US" sz="2700" b="1" dirty="0">
                <a:solidFill>
                  <a:srgbClr val="B622BA"/>
                </a:solidFill>
                <a:latin typeface="PT Sans Bold"/>
                <a:ea typeface="PT Sans Bold"/>
                <a:cs typeface="PT Sans Bold"/>
                <a:sym typeface="PT Sans Bold"/>
              </a:rPr>
              <a:t>Please Note: </a:t>
            </a:r>
          </a:p>
          <a:p>
            <a:pPr marL="582930" lvl="1" indent="-291465">
              <a:lnSpc>
                <a:spcPts val="3779"/>
              </a:lnSpc>
              <a:buFont typeface="Arial"/>
              <a:buChar char="•"/>
            </a:pPr>
            <a:r>
              <a:rPr lang="en-US" sz="2800" dirty="0">
                <a:solidFill>
                  <a:srgbClr val="000000"/>
                </a:solidFill>
                <a:latin typeface="PT Sans"/>
                <a:ea typeface="PT Sans"/>
                <a:cs typeface="PT Sans"/>
                <a:sym typeface="PT Sans"/>
              </a:rPr>
              <a:t>A patient who is not accepted by one medical respite program may still be appropriate for another medical respite program with a different care model, staffing structure, or available capacity.</a:t>
            </a:r>
          </a:p>
        </p:txBody>
      </p:sp>
      <p:sp>
        <p:nvSpPr>
          <p:cNvPr id="6" name="Freeform 6">
            <a:extLst>
              <a:ext uri="{FF2B5EF4-FFF2-40B4-BE49-F238E27FC236}">
                <a16:creationId xmlns:a16="http://schemas.microsoft.com/office/drawing/2014/main" id="{6BF84F97-DBCD-F68A-C2BC-90930E29854A}"/>
              </a:ext>
            </a:extLst>
          </p:cNvPr>
          <p:cNvSpPr/>
          <p:nvPr/>
        </p:nvSpPr>
        <p:spPr>
          <a:xfrm>
            <a:off x="1755762" y="2907868"/>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2"/>
            <a:stretch>
              <a:fillRect l="-252088" t="-47077" r="-20070" b="-246367"/>
            </a:stretch>
          </a:blipFill>
        </p:spPr>
        <p:txBody>
          <a:bodyPr/>
          <a:lstStyle/>
          <a:p>
            <a:endParaRPr lang="en-US"/>
          </a:p>
        </p:txBody>
      </p:sp>
      <p:grpSp>
        <p:nvGrpSpPr>
          <p:cNvPr id="7" name="Group 7">
            <a:extLst>
              <a:ext uri="{FF2B5EF4-FFF2-40B4-BE49-F238E27FC236}">
                <a16:creationId xmlns:a16="http://schemas.microsoft.com/office/drawing/2014/main" id="{0E96A95C-EBFA-DFC6-4A56-823D5D5A8A7E}"/>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48F4E035-1EC1-04B2-1398-010C9B733314}"/>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E774DCF5-6056-DDF9-15D2-08F2A749AE29}"/>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extLst>
      <p:ext uri="{BB962C8B-B14F-4D97-AF65-F5344CB8AC3E}">
        <p14:creationId xmlns:p14="http://schemas.microsoft.com/office/powerpoint/2010/main" val="423809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949370" cy="9758787"/>
            <a:chOff x="0" y="0"/>
            <a:chExt cx="41642567" cy="68306553"/>
          </a:xfrm>
        </p:grpSpPr>
        <p:sp>
          <p:nvSpPr>
            <p:cNvPr id="3" name="Freeform 3"/>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p:cNvSpPr txBox="1"/>
          <p:nvPr/>
        </p:nvSpPr>
        <p:spPr>
          <a:xfrm>
            <a:off x="873125" y="4671737"/>
            <a:ext cx="4203120" cy="504825"/>
          </a:xfrm>
          <a:prstGeom prst="rect">
            <a:avLst/>
          </a:prstGeom>
        </p:spPr>
        <p:txBody>
          <a:bodyPr lIns="0" tIns="0" rIns="0" bIns="0" rtlCol="0" anchor="t">
            <a:spAutoFit/>
          </a:bodyPr>
          <a:lstStyle/>
          <a:p>
            <a:pPr algn="ctr">
              <a:lnSpc>
                <a:spcPts val="4199"/>
              </a:lnSpc>
              <a:spcBef>
                <a:spcPct val="0"/>
              </a:spcBef>
            </a:pPr>
            <a:r>
              <a:rPr lang="en-US" sz="2999">
                <a:solidFill>
                  <a:srgbClr val="17365F"/>
                </a:solidFill>
                <a:latin typeface="Archivo Black"/>
                <a:ea typeface="Archivo Black"/>
                <a:cs typeface="Archivo Black"/>
                <a:sym typeface="Archivo Black"/>
              </a:rPr>
              <a:t>Example 1</a:t>
            </a:r>
          </a:p>
        </p:txBody>
      </p:sp>
      <p:sp>
        <p:nvSpPr>
          <p:cNvPr id="5" name="TextBox 5"/>
          <p:cNvSpPr txBox="1"/>
          <p:nvPr/>
        </p:nvSpPr>
        <p:spPr>
          <a:xfrm>
            <a:off x="6927016" y="2462901"/>
            <a:ext cx="9733423" cy="4785360"/>
          </a:xfrm>
          <a:prstGeom prst="rect">
            <a:avLst/>
          </a:prstGeom>
        </p:spPr>
        <p:txBody>
          <a:bodyPr lIns="0" tIns="0" rIns="0" bIns="0" rtlCol="0" anchor="t">
            <a:spAutoFit/>
          </a:bodyPr>
          <a:lstStyle/>
          <a:p>
            <a:pPr algn="l">
              <a:lnSpc>
                <a:spcPts val="4199"/>
              </a:lnSpc>
            </a:pPr>
            <a:r>
              <a:rPr lang="en-US" sz="2999" b="1">
                <a:solidFill>
                  <a:srgbClr val="17365F"/>
                </a:solidFill>
                <a:latin typeface="PT Sans Bold"/>
                <a:ea typeface="PT Sans Bold"/>
                <a:cs typeface="PT Sans Bold"/>
                <a:sym typeface="PT Sans Bold"/>
              </a:rPr>
              <a:t>Medical respite may be appropriate</a:t>
            </a:r>
          </a:p>
          <a:p>
            <a:pPr algn="l">
              <a:lnSpc>
                <a:spcPts val="3779"/>
              </a:lnSpc>
            </a:pPr>
            <a:r>
              <a:rPr lang="en-US" sz="2700">
                <a:solidFill>
                  <a:srgbClr val="000000"/>
                </a:solidFill>
                <a:latin typeface="PT Sans"/>
                <a:ea typeface="PT Sans"/>
                <a:cs typeface="PT Sans"/>
                <a:sym typeface="PT Sans"/>
              </a:rPr>
              <a:t>A patient without stable housing is being discharged with ongoing wound care needs, such as dressing changes after frostbite, cellulitis, a post-operative wound or another acute condition. The patient is medically stable but needs medication support and follow-up appointments.</a:t>
            </a:r>
          </a:p>
          <a:p>
            <a:pPr algn="l">
              <a:lnSpc>
                <a:spcPts val="3779"/>
              </a:lnSpc>
            </a:pPr>
            <a:endParaRPr lang="en-US" sz="2700">
              <a:solidFill>
                <a:srgbClr val="000000"/>
              </a:solidFill>
              <a:latin typeface="PT Sans"/>
              <a:ea typeface="PT Sans"/>
              <a:cs typeface="PT Sans"/>
              <a:sym typeface="PT Sans"/>
            </a:endParaRPr>
          </a:p>
          <a:p>
            <a:pPr algn="l">
              <a:lnSpc>
                <a:spcPts val="3779"/>
              </a:lnSpc>
            </a:pPr>
            <a:r>
              <a:rPr lang="en-US" sz="2700" b="1" i="1">
                <a:solidFill>
                  <a:srgbClr val="B622BA"/>
                </a:solidFill>
                <a:latin typeface="PT Sans Bold Italics"/>
                <a:ea typeface="PT Sans Bold Italics"/>
                <a:cs typeface="PT Sans Bold Italics"/>
                <a:sym typeface="PT Sans Bold Italics"/>
              </a:rPr>
              <a:t>Why? </a:t>
            </a:r>
          </a:p>
          <a:p>
            <a:pPr algn="l">
              <a:lnSpc>
                <a:spcPts val="3779"/>
              </a:lnSpc>
            </a:pPr>
            <a:r>
              <a:rPr lang="en-US" sz="2700">
                <a:solidFill>
                  <a:srgbClr val="000000"/>
                </a:solidFill>
                <a:latin typeface="PT Sans"/>
                <a:ea typeface="PT Sans"/>
                <a:cs typeface="PT Sans"/>
                <a:sym typeface="PT Sans"/>
              </a:rPr>
              <a:t>The patient no longer needs to remain in the hospital but still needs short-term recovery support and help connecting to care.</a:t>
            </a:r>
          </a:p>
        </p:txBody>
      </p:sp>
      <p:sp>
        <p:nvSpPr>
          <p:cNvPr id="6" name="Freeform 6"/>
          <p:cNvSpPr/>
          <p:nvPr/>
        </p:nvSpPr>
        <p:spPr>
          <a:xfrm>
            <a:off x="1755762" y="2907868"/>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088" t="-47077" r="-20070" b="-246367"/>
            </a:stretch>
          </a:blipFill>
        </p:spPr>
        <p:txBody>
          <a:bodyPr/>
          <a:lstStyle/>
          <a:p>
            <a:endParaRPr lang="en-US"/>
          </a:p>
        </p:txBody>
      </p:sp>
      <p:grpSp>
        <p:nvGrpSpPr>
          <p:cNvPr id="7" name="Group 7"/>
          <p:cNvGrpSpPr/>
          <p:nvPr/>
        </p:nvGrpSpPr>
        <p:grpSpPr>
          <a:xfrm>
            <a:off x="0" y="9678255"/>
            <a:ext cx="18288000" cy="608745"/>
            <a:chOff x="0" y="0"/>
            <a:chExt cx="4816593" cy="160328"/>
          </a:xfrm>
        </p:grpSpPr>
        <p:sp>
          <p:nvSpPr>
            <p:cNvPr id="8" name="Freeform 8"/>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949370" cy="9758787"/>
            <a:chOff x="0" y="0"/>
            <a:chExt cx="41642567" cy="68306553"/>
          </a:xfrm>
        </p:grpSpPr>
        <p:sp>
          <p:nvSpPr>
            <p:cNvPr id="3" name="Freeform 3"/>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p:cNvSpPr txBox="1"/>
          <p:nvPr/>
        </p:nvSpPr>
        <p:spPr>
          <a:xfrm>
            <a:off x="873125" y="4671737"/>
            <a:ext cx="4203120" cy="504825"/>
          </a:xfrm>
          <a:prstGeom prst="rect">
            <a:avLst/>
          </a:prstGeom>
        </p:spPr>
        <p:txBody>
          <a:bodyPr lIns="0" tIns="0" rIns="0" bIns="0" rtlCol="0" anchor="t">
            <a:spAutoFit/>
          </a:bodyPr>
          <a:lstStyle/>
          <a:p>
            <a:pPr algn="ctr">
              <a:lnSpc>
                <a:spcPts val="4199"/>
              </a:lnSpc>
              <a:spcBef>
                <a:spcPct val="0"/>
              </a:spcBef>
            </a:pPr>
            <a:r>
              <a:rPr lang="en-US" sz="2999">
                <a:solidFill>
                  <a:srgbClr val="17365F"/>
                </a:solidFill>
                <a:latin typeface="Archivo Black"/>
                <a:ea typeface="Archivo Black"/>
                <a:cs typeface="Archivo Black"/>
                <a:sym typeface="Archivo Black"/>
              </a:rPr>
              <a:t>Example 2</a:t>
            </a:r>
          </a:p>
        </p:txBody>
      </p:sp>
      <p:sp>
        <p:nvSpPr>
          <p:cNvPr id="5" name="TextBox 5"/>
          <p:cNvSpPr txBox="1"/>
          <p:nvPr/>
        </p:nvSpPr>
        <p:spPr>
          <a:xfrm>
            <a:off x="6927016" y="2462901"/>
            <a:ext cx="9374931" cy="5261610"/>
          </a:xfrm>
          <a:prstGeom prst="rect">
            <a:avLst/>
          </a:prstGeom>
        </p:spPr>
        <p:txBody>
          <a:bodyPr lIns="0" tIns="0" rIns="0" bIns="0" rtlCol="0" anchor="t">
            <a:spAutoFit/>
          </a:bodyPr>
          <a:lstStyle/>
          <a:p>
            <a:pPr algn="l">
              <a:lnSpc>
                <a:spcPts val="4199"/>
              </a:lnSpc>
            </a:pPr>
            <a:r>
              <a:rPr lang="en-US" sz="2999" b="1">
                <a:solidFill>
                  <a:srgbClr val="17365F"/>
                </a:solidFill>
                <a:latin typeface="PT Sans Bold"/>
                <a:ea typeface="PT Sans Bold"/>
                <a:cs typeface="PT Sans Bold"/>
                <a:sym typeface="PT Sans Bold"/>
              </a:rPr>
              <a:t>Medical respite may be appropriate</a:t>
            </a:r>
          </a:p>
          <a:p>
            <a:pPr algn="l">
              <a:lnSpc>
                <a:spcPts val="3779"/>
              </a:lnSpc>
            </a:pPr>
            <a:r>
              <a:rPr lang="en-US" sz="2700">
                <a:solidFill>
                  <a:srgbClr val="000000"/>
                </a:solidFill>
                <a:latin typeface="PT Sans"/>
                <a:ea typeface="PT Sans"/>
                <a:cs typeface="PT Sans"/>
                <a:sym typeface="PT Sans"/>
              </a:rPr>
              <a:t>A patient experiencing homelessness is hospitalized after a chronic obstructive pulmonary disease (COPD) exacerbation. The patient usually manages medications independently but needs a safe place to recover, use an oxygen concentrator, and store oxygen tanks.</a:t>
            </a:r>
          </a:p>
          <a:p>
            <a:pPr algn="l">
              <a:lnSpc>
                <a:spcPts val="3779"/>
              </a:lnSpc>
            </a:pPr>
            <a:endParaRPr lang="en-US" sz="2700">
              <a:solidFill>
                <a:srgbClr val="000000"/>
              </a:solidFill>
              <a:latin typeface="PT Sans"/>
              <a:ea typeface="PT Sans"/>
              <a:cs typeface="PT Sans"/>
              <a:sym typeface="PT Sans"/>
            </a:endParaRPr>
          </a:p>
          <a:p>
            <a:pPr algn="l">
              <a:lnSpc>
                <a:spcPts val="3779"/>
              </a:lnSpc>
            </a:pPr>
            <a:r>
              <a:rPr lang="en-US" sz="2700" b="1" i="1">
                <a:solidFill>
                  <a:srgbClr val="B622BA"/>
                </a:solidFill>
                <a:latin typeface="PT Sans Bold Italics"/>
                <a:ea typeface="PT Sans Bold Italics"/>
                <a:cs typeface="PT Sans Bold Italics"/>
                <a:sym typeface="PT Sans Bold Italics"/>
              </a:rPr>
              <a:t>Why? </a:t>
            </a:r>
          </a:p>
          <a:p>
            <a:pPr algn="l">
              <a:lnSpc>
                <a:spcPts val="3779"/>
              </a:lnSpc>
            </a:pPr>
            <a:r>
              <a:rPr lang="en-US" sz="2700">
                <a:solidFill>
                  <a:srgbClr val="000000"/>
                </a:solidFill>
                <a:latin typeface="PT Sans"/>
                <a:ea typeface="PT Sans"/>
                <a:cs typeface="PT Sans"/>
                <a:sym typeface="PT Sans"/>
              </a:rPr>
              <a:t>The current hospitalization created an acute recovery need connected to a chronic condition that can be supported in medical respite.</a:t>
            </a:r>
          </a:p>
        </p:txBody>
      </p:sp>
      <p:sp>
        <p:nvSpPr>
          <p:cNvPr id="6" name="Freeform 6"/>
          <p:cNvSpPr/>
          <p:nvPr/>
        </p:nvSpPr>
        <p:spPr>
          <a:xfrm>
            <a:off x="1755762" y="2917393"/>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088" t="-47077" r="-20070" b="-246367"/>
            </a:stretch>
          </a:blipFill>
        </p:spPr>
        <p:txBody>
          <a:bodyPr/>
          <a:lstStyle/>
          <a:p>
            <a:endParaRPr lang="en-US"/>
          </a:p>
        </p:txBody>
      </p:sp>
      <p:grpSp>
        <p:nvGrpSpPr>
          <p:cNvPr id="7" name="Group 7"/>
          <p:cNvGrpSpPr/>
          <p:nvPr/>
        </p:nvGrpSpPr>
        <p:grpSpPr>
          <a:xfrm>
            <a:off x="0" y="9678255"/>
            <a:ext cx="18288000" cy="608745"/>
            <a:chOff x="0" y="0"/>
            <a:chExt cx="4816593" cy="160328"/>
          </a:xfrm>
        </p:grpSpPr>
        <p:sp>
          <p:nvSpPr>
            <p:cNvPr id="8" name="Freeform 8"/>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949370" cy="9758787"/>
            <a:chOff x="0" y="0"/>
            <a:chExt cx="41642567" cy="68306553"/>
          </a:xfrm>
        </p:grpSpPr>
        <p:sp>
          <p:nvSpPr>
            <p:cNvPr id="3" name="Freeform 3"/>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p:cNvSpPr txBox="1"/>
          <p:nvPr/>
        </p:nvSpPr>
        <p:spPr>
          <a:xfrm>
            <a:off x="873125" y="4671737"/>
            <a:ext cx="4203120" cy="504825"/>
          </a:xfrm>
          <a:prstGeom prst="rect">
            <a:avLst/>
          </a:prstGeom>
        </p:spPr>
        <p:txBody>
          <a:bodyPr lIns="0" tIns="0" rIns="0" bIns="0" rtlCol="0" anchor="t">
            <a:spAutoFit/>
          </a:bodyPr>
          <a:lstStyle/>
          <a:p>
            <a:pPr algn="ctr">
              <a:lnSpc>
                <a:spcPts val="4199"/>
              </a:lnSpc>
              <a:spcBef>
                <a:spcPct val="0"/>
              </a:spcBef>
            </a:pPr>
            <a:r>
              <a:rPr lang="en-US" sz="2999">
                <a:solidFill>
                  <a:srgbClr val="17365F"/>
                </a:solidFill>
                <a:latin typeface="Archivo Black"/>
                <a:ea typeface="Archivo Black"/>
                <a:cs typeface="Archivo Black"/>
                <a:sym typeface="Archivo Black"/>
              </a:rPr>
              <a:t>Example 3</a:t>
            </a:r>
          </a:p>
        </p:txBody>
      </p:sp>
      <p:sp>
        <p:nvSpPr>
          <p:cNvPr id="5" name="TextBox 5"/>
          <p:cNvSpPr txBox="1"/>
          <p:nvPr/>
        </p:nvSpPr>
        <p:spPr>
          <a:xfrm>
            <a:off x="6927016" y="2453376"/>
            <a:ext cx="9374931" cy="4328160"/>
          </a:xfrm>
          <a:prstGeom prst="rect">
            <a:avLst/>
          </a:prstGeom>
        </p:spPr>
        <p:txBody>
          <a:bodyPr lIns="0" tIns="0" rIns="0" bIns="0" rtlCol="0" anchor="t">
            <a:spAutoFit/>
          </a:bodyPr>
          <a:lstStyle/>
          <a:p>
            <a:pPr algn="l">
              <a:lnSpc>
                <a:spcPts val="4200"/>
              </a:lnSpc>
            </a:pPr>
            <a:r>
              <a:rPr lang="en-US" sz="3000" b="1">
                <a:solidFill>
                  <a:srgbClr val="17365F"/>
                </a:solidFill>
                <a:latin typeface="PT Sans Bold"/>
                <a:ea typeface="PT Sans Bold"/>
                <a:cs typeface="PT Sans Bold"/>
                <a:sym typeface="PT Sans Bold"/>
              </a:rPr>
              <a:t>Another setting or support may be more appropriate</a:t>
            </a:r>
          </a:p>
          <a:p>
            <a:pPr algn="l">
              <a:lnSpc>
                <a:spcPts val="3779"/>
              </a:lnSpc>
            </a:pPr>
            <a:r>
              <a:rPr lang="en-US" sz="2700">
                <a:solidFill>
                  <a:srgbClr val="000000"/>
                </a:solidFill>
                <a:latin typeface="PT Sans"/>
                <a:ea typeface="PT Sans"/>
                <a:cs typeface="PT Sans"/>
                <a:sym typeface="PT Sans"/>
              </a:rPr>
              <a:t>A patient is not medically ready for discharge or needs 24-hour skilled nursing care, inpatient monitoring or a higher level of medical supervision.</a:t>
            </a:r>
          </a:p>
          <a:p>
            <a:pPr algn="l">
              <a:lnSpc>
                <a:spcPts val="3779"/>
              </a:lnSpc>
            </a:pPr>
            <a:endParaRPr lang="en-US" sz="2700">
              <a:solidFill>
                <a:srgbClr val="000000"/>
              </a:solidFill>
              <a:latin typeface="PT Sans"/>
              <a:ea typeface="PT Sans"/>
              <a:cs typeface="PT Sans"/>
              <a:sym typeface="PT Sans"/>
            </a:endParaRPr>
          </a:p>
          <a:p>
            <a:pPr algn="l">
              <a:lnSpc>
                <a:spcPts val="3779"/>
              </a:lnSpc>
            </a:pPr>
            <a:r>
              <a:rPr lang="en-US" sz="2700" b="1" i="1">
                <a:solidFill>
                  <a:srgbClr val="B622BA"/>
                </a:solidFill>
                <a:latin typeface="PT Sans Bold Italics"/>
                <a:ea typeface="PT Sans Bold Italics"/>
                <a:cs typeface="PT Sans Bold Italics"/>
                <a:sym typeface="PT Sans Bold Italics"/>
              </a:rPr>
              <a:t>Why? </a:t>
            </a:r>
          </a:p>
          <a:p>
            <a:pPr algn="l">
              <a:lnSpc>
                <a:spcPts val="3779"/>
              </a:lnSpc>
            </a:pPr>
            <a:r>
              <a:rPr lang="en-US" sz="2700">
                <a:solidFill>
                  <a:srgbClr val="000000"/>
                </a:solidFill>
                <a:latin typeface="PT Sans"/>
                <a:ea typeface="PT Sans"/>
                <a:cs typeface="PT Sans"/>
                <a:sym typeface="PT Sans"/>
              </a:rPr>
              <a:t>Medical respite programs are not licensed healthcare facilities and may not be able to support needs that require hospital-level or nursing home-level care.</a:t>
            </a:r>
          </a:p>
        </p:txBody>
      </p:sp>
      <p:sp>
        <p:nvSpPr>
          <p:cNvPr id="6" name="Freeform 6"/>
          <p:cNvSpPr/>
          <p:nvPr/>
        </p:nvSpPr>
        <p:spPr>
          <a:xfrm>
            <a:off x="1755762" y="2916563"/>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088" t="-47077" r="-20070" b="-246367"/>
            </a:stretch>
          </a:blipFill>
        </p:spPr>
        <p:txBody>
          <a:bodyPr/>
          <a:lstStyle/>
          <a:p>
            <a:endParaRPr lang="en-US"/>
          </a:p>
        </p:txBody>
      </p:sp>
      <p:grpSp>
        <p:nvGrpSpPr>
          <p:cNvPr id="7" name="Group 7"/>
          <p:cNvGrpSpPr/>
          <p:nvPr/>
        </p:nvGrpSpPr>
        <p:grpSpPr>
          <a:xfrm>
            <a:off x="0" y="9678255"/>
            <a:ext cx="18288000" cy="608745"/>
            <a:chOff x="0" y="0"/>
            <a:chExt cx="4816593" cy="160328"/>
          </a:xfrm>
        </p:grpSpPr>
        <p:sp>
          <p:nvSpPr>
            <p:cNvPr id="8" name="Freeform 8"/>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B115A-E982-8B3E-62A6-AFD4B02B57A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129F7D4-A5F5-CF81-0358-F85CA3808345}"/>
              </a:ext>
            </a:extLst>
          </p:cNvPr>
          <p:cNvGrpSpPr/>
          <p:nvPr/>
        </p:nvGrpSpPr>
        <p:grpSpPr>
          <a:xfrm>
            <a:off x="0" y="-134660"/>
            <a:ext cx="18287771" cy="9758667"/>
            <a:chOff x="0" y="0"/>
            <a:chExt cx="41642055" cy="68305713"/>
          </a:xfrm>
        </p:grpSpPr>
        <p:sp>
          <p:nvSpPr>
            <p:cNvPr id="3" name="Freeform 3">
              <a:extLst>
                <a:ext uri="{FF2B5EF4-FFF2-40B4-BE49-F238E27FC236}">
                  <a16:creationId xmlns:a16="http://schemas.microsoft.com/office/drawing/2014/main" id="{22FA1ECB-ADAF-94DC-DCBD-621F7EB3350F}"/>
                </a:ext>
              </a:extLst>
            </p:cNvPr>
            <p:cNvSpPr/>
            <p:nvPr/>
          </p:nvSpPr>
          <p:spPr>
            <a:xfrm>
              <a:off x="0" y="0"/>
              <a:ext cx="41642055" cy="68305713"/>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grpSp>
        <p:nvGrpSpPr>
          <p:cNvPr id="7" name="Group 7">
            <a:extLst>
              <a:ext uri="{FF2B5EF4-FFF2-40B4-BE49-F238E27FC236}">
                <a16:creationId xmlns:a16="http://schemas.microsoft.com/office/drawing/2014/main" id="{06D3CB00-3E25-C2A6-AB9A-DFFF71BD14B8}"/>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A9A1DF9C-05BF-8502-F794-B3998366E986}"/>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C840CDF4-8147-B695-DFC0-55095B125F53}"/>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
        <p:nvSpPr>
          <p:cNvPr id="11" name="TextBox 3">
            <a:extLst>
              <a:ext uri="{FF2B5EF4-FFF2-40B4-BE49-F238E27FC236}">
                <a16:creationId xmlns:a16="http://schemas.microsoft.com/office/drawing/2014/main" id="{5236FBE8-FE76-574E-8C62-41EA0B9D55A1}"/>
              </a:ext>
            </a:extLst>
          </p:cNvPr>
          <p:cNvSpPr txBox="1"/>
          <p:nvPr/>
        </p:nvSpPr>
        <p:spPr>
          <a:xfrm>
            <a:off x="6778638" y="3998379"/>
            <a:ext cx="9906000" cy="1492588"/>
          </a:xfrm>
          <a:prstGeom prst="rect">
            <a:avLst/>
          </a:prstGeom>
        </p:spPr>
        <p:txBody>
          <a:bodyPr wrap="square" lIns="0" tIns="0" rIns="0" bIns="0" rtlCol="0" anchor="t">
            <a:spAutoFit/>
          </a:bodyPr>
          <a:lstStyle/>
          <a:p>
            <a:pPr algn="l">
              <a:spcBef>
                <a:spcPct val="0"/>
              </a:spcBef>
            </a:pPr>
            <a:r>
              <a:rPr lang="en-US" sz="6000" dirty="0">
                <a:solidFill>
                  <a:srgbClr val="B622BA"/>
                </a:solidFill>
                <a:latin typeface="PT Serif Italics"/>
                <a:ea typeface="PT Serif Italics"/>
                <a:cs typeface="PT Serif Italics"/>
                <a:sym typeface="PT Serif Italics"/>
              </a:rPr>
              <a:t>3. The Programs</a:t>
            </a:r>
          </a:p>
          <a:p>
            <a:pPr algn="l">
              <a:spcBef>
                <a:spcPct val="0"/>
              </a:spcBef>
            </a:pPr>
            <a:r>
              <a:rPr lang="en-US" sz="3699" dirty="0">
                <a:solidFill>
                  <a:srgbClr val="17365F"/>
                </a:solidFill>
                <a:latin typeface="Archivo Black"/>
                <a:ea typeface="Archivo Black"/>
                <a:cs typeface="Archivo Black"/>
                <a:sym typeface="Archivo Black"/>
              </a:rPr>
              <a:t>What does medical respite provide?</a:t>
            </a:r>
          </a:p>
        </p:txBody>
      </p:sp>
      <p:sp>
        <p:nvSpPr>
          <p:cNvPr id="5" name="Freeform 6">
            <a:extLst>
              <a:ext uri="{FF2B5EF4-FFF2-40B4-BE49-F238E27FC236}">
                <a16:creationId xmlns:a16="http://schemas.microsoft.com/office/drawing/2014/main" id="{E9935A5B-D6C9-695A-5A90-75065198EA4B}"/>
              </a:ext>
            </a:extLst>
          </p:cNvPr>
          <p:cNvSpPr/>
          <p:nvPr/>
        </p:nvSpPr>
        <p:spPr>
          <a:xfrm>
            <a:off x="2667000" y="2628900"/>
            <a:ext cx="4111638" cy="3416732"/>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18" t="-205252" r="-246941" b="-88192"/>
            </a:stretch>
          </a:blipFill>
        </p:spPr>
        <p:txBody>
          <a:bodyPr/>
          <a:lstStyle/>
          <a:p>
            <a:endParaRPr lang="en-US"/>
          </a:p>
        </p:txBody>
      </p:sp>
    </p:spTree>
    <p:extLst>
      <p:ext uri="{BB962C8B-B14F-4D97-AF65-F5344CB8AC3E}">
        <p14:creationId xmlns:p14="http://schemas.microsoft.com/office/powerpoint/2010/main" val="3224241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949370" cy="9758787"/>
            <a:chOff x="0" y="0"/>
            <a:chExt cx="41642567" cy="68306553"/>
          </a:xfrm>
        </p:grpSpPr>
        <p:sp>
          <p:nvSpPr>
            <p:cNvPr id="3" name="Freeform 3"/>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p:cNvSpPr txBox="1"/>
          <p:nvPr/>
        </p:nvSpPr>
        <p:spPr>
          <a:xfrm>
            <a:off x="873125" y="4671737"/>
            <a:ext cx="4203120" cy="1028700"/>
          </a:xfrm>
          <a:prstGeom prst="rect">
            <a:avLst/>
          </a:prstGeom>
        </p:spPr>
        <p:txBody>
          <a:bodyPr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Common services and supports</a:t>
            </a:r>
          </a:p>
        </p:txBody>
      </p:sp>
      <p:sp>
        <p:nvSpPr>
          <p:cNvPr id="5" name="TextBox 5"/>
          <p:cNvSpPr txBox="1"/>
          <p:nvPr/>
        </p:nvSpPr>
        <p:spPr>
          <a:xfrm>
            <a:off x="6629400" y="2666591"/>
            <a:ext cx="10472813" cy="3865289"/>
          </a:xfrm>
          <a:prstGeom prst="rect">
            <a:avLst/>
          </a:prstGeom>
        </p:spPr>
        <p:txBody>
          <a:bodyPr lIns="0" tIns="0" rIns="0" bIns="0" rtlCol="0" anchor="t">
            <a:spAutoFit/>
          </a:bodyPr>
          <a:lstStyle/>
          <a:p>
            <a:pPr algn="l">
              <a:lnSpc>
                <a:spcPts val="3780"/>
              </a:lnSpc>
            </a:pPr>
            <a:r>
              <a:rPr lang="en-US" sz="2700" b="1" dirty="0">
                <a:solidFill>
                  <a:srgbClr val="B622BA"/>
                </a:solidFill>
                <a:latin typeface="PT Sans Bold"/>
                <a:ea typeface="PT Sans Bold"/>
                <a:cs typeface="PT Sans Bold"/>
                <a:sym typeface="PT Sans Bold"/>
              </a:rPr>
              <a:t>Services vary by medical respite program, but may include:</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Medication support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Wound care support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Care coordination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Follow-up appointment coordination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Transportation support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Connections to behavioral health, housing and community services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Support planning for next steps after the respite stay</a:t>
            </a:r>
          </a:p>
        </p:txBody>
      </p:sp>
      <p:sp>
        <p:nvSpPr>
          <p:cNvPr id="6" name="Freeform 6"/>
          <p:cNvSpPr/>
          <p:nvPr/>
        </p:nvSpPr>
        <p:spPr>
          <a:xfrm>
            <a:off x="1755762" y="2869768"/>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18" t="-205252" r="-246941" b="-88192"/>
            </a:stretch>
          </a:blipFill>
        </p:spPr>
        <p:txBody>
          <a:bodyPr/>
          <a:lstStyle/>
          <a:p>
            <a:endParaRPr lang="en-US"/>
          </a:p>
        </p:txBody>
      </p:sp>
      <p:grpSp>
        <p:nvGrpSpPr>
          <p:cNvPr id="7" name="Group 7"/>
          <p:cNvGrpSpPr/>
          <p:nvPr/>
        </p:nvGrpSpPr>
        <p:grpSpPr>
          <a:xfrm>
            <a:off x="0" y="9678255"/>
            <a:ext cx="18288000" cy="608745"/>
            <a:chOff x="0" y="0"/>
            <a:chExt cx="4816593" cy="160328"/>
          </a:xfrm>
        </p:grpSpPr>
        <p:sp>
          <p:nvSpPr>
            <p:cNvPr id="8" name="Freeform 8"/>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grpSp>
        <p:nvGrpSpPr>
          <p:cNvPr id="10" name="Group 4">
            <a:extLst>
              <a:ext uri="{FF2B5EF4-FFF2-40B4-BE49-F238E27FC236}">
                <a16:creationId xmlns:a16="http://schemas.microsoft.com/office/drawing/2014/main" id="{FAE9C0D0-3535-F796-E876-A8F68243E3CA}"/>
              </a:ext>
            </a:extLst>
          </p:cNvPr>
          <p:cNvGrpSpPr/>
          <p:nvPr/>
        </p:nvGrpSpPr>
        <p:grpSpPr>
          <a:xfrm>
            <a:off x="11235618" y="8860049"/>
            <a:ext cx="7052382" cy="1426951"/>
            <a:chOff x="0" y="0"/>
            <a:chExt cx="16200247" cy="3277894"/>
          </a:xfrm>
        </p:grpSpPr>
        <p:sp>
          <p:nvSpPr>
            <p:cNvPr id="11" name="Freeform 5">
              <a:extLst>
                <a:ext uri="{FF2B5EF4-FFF2-40B4-BE49-F238E27FC236}">
                  <a16:creationId xmlns:a16="http://schemas.microsoft.com/office/drawing/2014/main" id="{30ECB22E-E517-677E-EFC3-CD1A0DC8FBE3}"/>
                </a:ext>
              </a:extLst>
            </p:cNvPr>
            <p:cNvSpPr/>
            <p:nvPr/>
          </p:nvSpPr>
          <p:spPr>
            <a:xfrm>
              <a:off x="0" y="0"/>
              <a:ext cx="16200047" cy="3277853"/>
            </a:xfrm>
            <a:custGeom>
              <a:avLst/>
              <a:gdLst/>
              <a:ahLst/>
              <a:cxnLst/>
              <a:rect l="l" t="t" r="r" b="b"/>
              <a:pathLst>
                <a:path w="16200047" h="3277853">
                  <a:moveTo>
                    <a:pt x="0" y="0"/>
                  </a:moveTo>
                  <a:lnTo>
                    <a:pt x="16200047" y="0"/>
                  </a:lnTo>
                  <a:lnTo>
                    <a:pt x="16200047" y="3277853"/>
                  </a:lnTo>
                  <a:lnTo>
                    <a:pt x="0" y="3277853"/>
                  </a:lnTo>
                  <a:close/>
                </a:path>
              </a:pathLst>
            </a:custGeom>
            <a:solidFill>
              <a:srgbClr val="B622BA">
                <a:alpha val="10980"/>
              </a:srgbClr>
            </a:solidFill>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74176-80A3-4561-DB94-84AE3F792C2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B46F827-3BE0-3658-9C76-2465D0C7FDA8}"/>
              </a:ext>
            </a:extLst>
          </p:cNvPr>
          <p:cNvGrpSpPr/>
          <p:nvPr/>
        </p:nvGrpSpPr>
        <p:grpSpPr>
          <a:xfrm>
            <a:off x="0" y="0"/>
            <a:ext cx="5949370" cy="9758787"/>
            <a:chOff x="0" y="0"/>
            <a:chExt cx="41642567" cy="68306553"/>
          </a:xfrm>
        </p:grpSpPr>
        <p:sp>
          <p:nvSpPr>
            <p:cNvPr id="3" name="Freeform 3">
              <a:extLst>
                <a:ext uri="{FF2B5EF4-FFF2-40B4-BE49-F238E27FC236}">
                  <a16:creationId xmlns:a16="http://schemas.microsoft.com/office/drawing/2014/main" id="{7D87936B-3ACB-9998-B9D0-497356F9CDF4}"/>
                </a:ext>
              </a:extLst>
            </p:cNvPr>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a:extLst>
              <a:ext uri="{FF2B5EF4-FFF2-40B4-BE49-F238E27FC236}">
                <a16:creationId xmlns:a16="http://schemas.microsoft.com/office/drawing/2014/main" id="{CEE1EC46-4205-9CAB-9BCE-0E4F9819BFFA}"/>
              </a:ext>
            </a:extLst>
          </p:cNvPr>
          <p:cNvSpPr txBox="1"/>
          <p:nvPr/>
        </p:nvSpPr>
        <p:spPr>
          <a:xfrm>
            <a:off x="873125" y="4671737"/>
            <a:ext cx="4203120" cy="1028700"/>
          </a:xfrm>
          <a:prstGeom prst="rect">
            <a:avLst/>
          </a:prstGeom>
        </p:spPr>
        <p:txBody>
          <a:bodyPr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Common services and supports</a:t>
            </a:r>
          </a:p>
        </p:txBody>
      </p:sp>
      <p:sp>
        <p:nvSpPr>
          <p:cNvPr id="6" name="Freeform 6">
            <a:extLst>
              <a:ext uri="{FF2B5EF4-FFF2-40B4-BE49-F238E27FC236}">
                <a16:creationId xmlns:a16="http://schemas.microsoft.com/office/drawing/2014/main" id="{89B65773-F0E7-0160-E27B-590FA6E4AD58}"/>
              </a:ext>
            </a:extLst>
          </p:cNvPr>
          <p:cNvSpPr/>
          <p:nvPr/>
        </p:nvSpPr>
        <p:spPr>
          <a:xfrm>
            <a:off x="1755762" y="2869768"/>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18" t="-205252" r="-246941" b="-88192"/>
            </a:stretch>
          </a:blipFill>
        </p:spPr>
        <p:txBody>
          <a:bodyPr/>
          <a:lstStyle/>
          <a:p>
            <a:endParaRPr lang="en-US"/>
          </a:p>
        </p:txBody>
      </p:sp>
      <p:grpSp>
        <p:nvGrpSpPr>
          <p:cNvPr id="7" name="Group 7">
            <a:extLst>
              <a:ext uri="{FF2B5EF4-FFF2-40B4-BE49-F238E27FC236}">
                <a16:creationId xmlns:a16="http://schemas.microsoft.com/office/drawing/2014/main" id="{08D93D44-D4BD-E62C-2044-319DDF2FA1E1}"/>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04C0CA45-FAFF-145B-20B1-A6FC3DECABC0}"/>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29DFA124-02A6-C477-7A93-A43281217B0E}"/>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grpSp>
        <p:nvGrpSpPr>
          <p:cNvPr id="10" name="Group 7">
            <a:extLst>
              <a:ext uri="{FF2B5EF4-FFF2-40B4-BE49-F238E27FC236}">
                <a16:creationId xmlns:a16="http://schemas.microsoft.com/office/drawing/2014/main" id="{6DE93D06-10C9-8B20-522A-1CACC890B1C5}"/>
              </a:ext>
            </a:extLst>
          </p:cNvPr>
          <p:cNvGrpSpPr/>
          <p:nvPr/>
        </p:nvGrpSpPr>
        <p:grpSpPr>
          <a:xfrm>
            <a:off x="8458200" y="3042368"/>
            <a:ext cx="6968494" cy="2658069"/>
            <a:chOff x="0" y="0"/>
            <a:chExt cx="12721750" cy="3974107"/>
          </a:xfrm>
        </p:grpSpPr>
        <p:grpSp>
          <p:nvGrpSpPr>
            <p:cNvPr id="11" name="Group 8">
              <a:extLst>
                <a:ext uri="{FF2B5EF4-FFF2-40B4-BE49-F238E27FC236}">
                  <a16:creationId xmlns:a16="http://schemas.microsoft.com/office/drawing/2014/main" id="{488EC665-41C9-7F08-F0EE-060D58FCB59D}"/>
                </a:ext>
              </a:extLst>
            </p:cNvPr>
            <p:cNvGrpSpPr/>
            <p:nvPr/>
          </p:nvGrpSpPr>
          <p:grpSpPr>
            <a:xfrm>
              <a:off x="88900" y="79939"/>
              <a:ext cx="12548495" cy="3804160"/>
              <a:chOff x="0" y="0"/>
              <a:chExt cx="4209114" cy="1276021"/>
            </a:xfrm>
          </p:grpSpPr>
          <p:sp>
            <p:nvSpPr>
              <p:cNvPr id="16" name="Freeform 9">
                <a:extLst>
                  <a:ext uri="{FF2B5EF4-FFF2-40B4-BE49-F238E27FC236}">
                    <a16:creationId xmlns:a16="http://schemas.microsoft.com/office/drawing/2014/main" id="{BC26E65E-6609-0D7D-B0B5-83755811EE24}"/>
                  </a:ext>
                </a:extLst>
              </p:cNvPr>
              <p:cNvSpPr/>
              <p:nvPr/>
            </p:nvSpPr>
            <p:spPr>
              <a:xfrm>
                <a:off x="0" y="0"/>
                <a:ext cx="4209114" cy="1276021"/>
              </a:xfrm>
              <a:custGeom>
                <a:avLst/>
                <a:gdLst/>
                <a:ahLst/>
                <a:cxnLst/>
                <a:rect l="l" t="t" r="r" b="b"/>
                <a:pathLst>
                  <a:path w="4209114" h="1276021">
                    <a:moveTo>
                      <a:pt x="0" y="0"/>
                    </a:moveTo>
                    <a:lnTo>
                      <a:pt x="4209114" y="0"/>
                    </a:lnTo>
                    <a:lnTo>
                      <a:pt x="4209114" y="1276021"/>
                    </a:lnTo>
                    <a:lnTo>
                      <a:pt x="0" y="1276021"/>
                    </a:lnTo>
                    <a:close/>
                  </a:path>
                </a:pathLst>
              </a:custGeom>
              <a:solidFill>
                <a:srgbClr val="F1F1F1"/>
              </a:solidFill>
            </p:spPr>
            <p:txBody>
              <a:bodyPr/>
              <a:lstStyle/>
              <a:p>
                <a:endParaRPr lang="en-US"/>
              </a:p>
            </p:txBody>
          </p:sp>
          <p:sp>
            <p:nvSpPr>
              <p:cNvPr id="17" name="TextBox 10">
                <a:extLst>
                  <a:ext uri="{FF2B5EF4-FFF2-40B4-BE49-F238E27FC236}">
                    <a16:creationId xmlns:a16="http://schemas.microsoft.com/office/drawing/2014/main" id="{239155C0-2D43-F0EB-DC5C-CF3553600788}"/>
                  </a:ext>
                </a:extLst>
              </p:cNvPr>
              <p:cNvSpPr txBox="1"/>
              <p:nvPr/>
            </p:nvSpPr>
            <p:spPr>
              <a:xfrm>
                <a:off x="0" y="-28575"/>
                <a:ext cx="4209114" cy="1304596"/>
              </a:xfrm>
              <a:prstGeom prst="rect">
                <a:avLst/>
              </a:prstGeom>
            </p:spPr>
            <p:txBody>
              <a:bodyPr lIns="47790" tIns="47790" rIns="47790" bIns="47790" rtlCol="0" anchor="ctr"/>
              <a:lstStyle/>
              <a:p>
                <a:pPr algn="ctr">
                  <a:lnSpc>
                    <a:spcPts val="1843"/>
                  </a:lnSpc>
                </a:pPr>
                <a:endParaRPr/>
              </a:p>
            </p:txBody>
          </p:sp>
        </p:grpSp>
        <p:sp>
          <p:nvSpPr>
            <p:cNvPr id="12" name="AutoShape 11">
              <a:extLst>
                <a:ext uri="{FF2B5EF4-FFF2-40B4-BE49-F238E27FC236}">
                  <a16:creationId xmlns:a16="http://schemas.microsoft.com/office/drawing/2014/main" id="{6AFC410B-26B5-340F-0691-0E391B139175}"/>
                </a:ext>
              </a:extLst>
            </p:cNvPr>
            <p:cNvSpPr/>
            <p:nvPr/>
          </p:nvSpPr>
          <p:spPr>
            <a:xfrm flipV="1">
              <a:off x="44450" y="3929657"/>
              <a:ext cx="596026" cy="0"/>
            </a:xfrm>
            <a:prstGeom prst="line">
              <a:avLst/>
            </a:prstGeom>
            <a:ln w="88900" cap="flat">
              <a:solidFill>
                <a:srgbClr val="B622BA"/>
              </a:solidFill>
              <a:prstDash val="solid"/>
              <a:headEnd type="none" w="sm" len="sm"/>
              <a:tailEnd type="none" w="sm" len="sm"/>
            </a:ln>
          </p:spPr>
          <p:txBody>
            <a:bodyPr/>
            <a:lstStyle/>
            <a:p>
              <a:endParaRPr lang="en-US"/>
            </a:p>
          </p:txBody>
        </p:sp>
        <p:sp>
          <p:nvSpPr>
            <p:cNvPr id="13" name="AutoShape 12">
              <a:extLst>
                <a:ext uri="{FF2B5EF4-FFF2-40B4-BE49-F238E27FC236}">
                  <a16:creationId xmlns:a16="http://schemas.microsoft.com/office/drawing/2014/main" id="{0B276F1B-A1CA-824B-15CC-8480E5D2A2CE}"/>
                </a:ext>
              </a:extLst>
            </p:cNvPr>
            <p:cNvSpPr/>
            <p:nvPr/>
          </p:nvSpPr>
          <p:spPr>
            <a:xfrm flipV="1">
              <a:off x="44450" y="3422531"/>
              <a:ext cx="0" cy="551576"/>
            </a:xfrm>
            <a:prstGeom prst="line">
              <a:avLst/>
            </a:prstGeom>
            <a:ln w="88900" cap="flat">
              <a:solidFill>
                <a:srgbClr val="B622BA"/>
              </a:solidFill>
              <a:prstDash val="solid"/>
              <a:headEnd type="none" w="sm" len="sm"/>
              <a:tailEnd type="none" w="sm" len="sm"/>
            </a:ln>
          </p:spPr>
          <p:txBody>
            <a:bodyPr/>
            <a:lstStyle/>
            <a:p>
              <a:endParaRPr lang="en-US"/>
            </a:p>
          </p:txBody>
        </p:sp>
        <p:sp>
          <p:nvSpPr>
            <p:cNvPr id="14" name="AutoShape 13">
              <a:extLst>
                <a:ext uri="{FF2B5EF4-FFF2-40B4-BE49-F238E27FC236}">
                  <a16:creationId xmlns:a16="http://schemas.microsoft.com/office/drawing/2014/main" id="{F9969A73-C2BE-247A-4176-9802FE0E8A6F}"/>
                </a:ext>
              </a:extLst>
            </p:cNvPr>
            <p:cNvSpPr/>
            <p:nvPr/>
          </p:nvSpPr>
          <p:spPr>
            <a:xfrm flipH="1">
              <a:off x="12081274" y="44450"/>
              <a:ext cx="596026" cy="0"/>
            </a:xfrm>
            <a:prstGeom prst="line">
              <a:avLst/>
            </a:prstGeom>
            <a:ln w="88900" cap="flat">
              <a:solidFill>
                <a:srgbClr val="B622BA"/>
              </a:solidFill>
              <a:prstDash val="solid"/>
              <a:headEnd type="none" w="sm" len="sm"/>
              <a:tailEnd type="none" w="sm" len="sm"/>
            </a:ln>
          </p:spPr>
          <p:txBody>
            <a:bodyPr/>
            <a:lstStyle/>
            <a:p>
              <a:endParaRPr lang="en-US"/>
            </a:p>
          </p:txBody>
        </p:sp>
        <p:sp>
          <p:nvSpPr>
            <p:cNvPr id="15" name="AutoShape 14">
              <a:extLst>
                <a:ext uri="{FF2B5EF4-FFF2-40B4-BE49-F238E27FC236}">
                  <a16:creationId xmlns:a16="http://schemas.microsoft.com/office/drawing/2014/main" id="{F1275BE1-06C7-667E-7729-66C113AFE280}"/>
                </a:ext>
              </a:extLst>
            </p:cNvPr>
            <p:cNvSpPr/>
            <p:nvPr/>
          </p:nvSpPr>
          <p:spPr>
            <a:xfrm>
              <a:off x="12677300" y="0"/>
              <a:ext cx="0" cy="551576"/>
            </a:xfrm>
            <a:prstGeom prst="line">
              <a:avLst/>
            </a:prstGeom>
            <a:ln w="88900" cap="flat">
              <a:solidFill>
                <a:srgbClr val="B622BA"/>
              </a:solidFill>
              <a:prstDash val="solid"/>
              <a:headEnd type="none" w="sm" len="sm"/>
              <a:tailEnd type="none" w="sm" len="sm"/>
            </a:ln>
          </p:spPr>
          <p:txBody>
            <a:bodyPr/>
            <a:lstStyle/>
            <a:p>
              <a:endParaRPr lang="en-US"/>
            </a:p>
          </p:txBody>
        </p:sp>
      </p:grpSp>
      <p:sp>
        <p:nvSpPr>
          <p:cNvPr id="19" name="TextBox 18">
            <a:extLst>
              <a:ext uri="{FF2B5EF4-FFF2-40B4-BE49-F238E27FC236}">
                <a16:creationId xmlns:a16="http://schemas.microsoft.com/office/drawing/2014/main" id="{D9E6575E-F7FF-7DA6-01A2-830A55C2D344}"/>
              </a:ext>
            </a:extLst>
          </p:cNvPr>
          <p:cNvSpPr txBox="1"/>
          <p:nvPr/>
        </p:nvSpPr>
        <p:spPr>
          <a:xfrm>
            <a:off x="8779934" y="3411288"/>
            <a:ext cx="6294296" cy="2008370"/>
          </a:xfrm>
          <a:prstGeom prst="rect">
            <a:avLst/>
          </a:prstGeom>
          <a:noFill/>
        </p:spPr>
        <p:txBody>
          <a:bodyPr wrap="square">
            <a:spAutoFit/>
          </a:bodyPr>
          <a:lstStyle/>
          <a:p>
            <a:pPr algn="ctr">
              <a:lnSpc>
                <a:spcPts val="3779"/>
              </a:lnSpc>
              <a:spcBef>
                <a:spcPct val="0"/>
              </a:spcBef>
            </a:pPr>
            <a:r>
              <a:rPr lang="en-US" sz="2700" dirty="0">
                <a:solidFill>
                  <a:srgbClr val="000000"/>
                </a:solidFill>
                <a:latin typeface="PT Sans"/>
                <a:ea typeface="PT Sans"/>
                <a:cs typeface="PT Sans"/>
                <a:sym typeface="PT Sans"/>
              </a:rPr>
              <a:t>Medical respite programs can support referral partners by helping address discharge barriers for patients who do not have a safe, stable place to recover. </a:t>
            </a:r>
          </a:p>
        </p:txBody>
      </p:sp>
      <p:grpSp>
        <p:nvGrpSpPr>
          <p:cNvPr id="20" name="Group 4">
            <a:extLst>
              <a:ext uri="{FF2B5EF4-FFF2-40B4-BE49-F238E27FC236}">
                <a16:creationId xmlns:a16="http://schemas.microsoft.com/office/drawing/2014/main" id="{8CF1741B-3760-EC4A-68DE-F218312D675C}"/>
              </a:ext>
            </a:extLst>
          </p:cNvPr>
          <p:cNvGrpSpPr/>
          <p:nvPr/>
        </p:nvGrpSpPr>
        <p:grpSpPr>
          <a:xfrm>
            <a:off x="11235618" y="8860049"/>
            <a:ext cx="7052382" cy="1426951"/>
            <a:chOff x="0" y="0"/>
            <a:chExt cx="16200247" cy="3277894"/>
          </a:xfrm>
        </p:grpSpPr>
        <p:sp>
          <p:nvSpPr>
            <p:cNvPr id="21" name="Freeform 5">
              <a:extLst>
                <a:ext uri="{FF2B5EF4-FFF2-40B4-BE49-F238E27FC236}">
                  <a16:creationId xmlns:a16="http://schemas.microsoft.com/office/drawing/2014/main" id="{51ACEDC4-6D5D-6D24-37BC-CD509B12F8B4}"/>
                </a:ext>
              </a:extLst>
            </p:cNvPr>
            <p:cNvSpPr/>
            <p:nvPr/>
          </p:nvSpPr>
          <p:spPr>
            <a:xfrm>
              <a:off x="0" y="0"/>
              <a:ext cx="16200047" cy="3277853"/>
            </a:xfrm>
            <a:custGeom>
              <a:avLst/>
              <a:gdLst/>
              <a:ahLst/>
              <a:cxnLst/>
              <a:rect l="l" t="t" r="r" b="b"/>
              <a:pathLst>
                <a:path w="16200047" h="3277853">
                  <a:moveTo>
                    <a:pt x="0" y="0"/>
                  </a:moveTo>
                  <a:lnTo>
                    <a:pt x="16200047" y="0"/>
                  </a:lnTo>
                  <a:lnTo>
                    <a:pt x="16200047" y="3277853"/>
                  </a:lnTo>
                  <a:lnTo>
                    <a:pt x="0" y="3277853"/>
                  </a:lnTo>
                  <a:close/>
                </a:path>
              </a:pathLst>
            </a:custGeom>
            <a:solidFill>
              <a:srgbClr val="B622BA">
                <a:alpha val="10980"/>
              </a:srgbClr>
            </a:solidFill>
          </p:spPr>
          <p:txBody>
            <a:bodyPr/>
            <a:lstStyle/>
            <a:p>
              <a:endParaRPr lang="en-US"/>
            </a:p>
          </p:txBody>
        </p:sp>
      </p:grpSp>
    </p:spTree>
    <p:extLst>
      <p:ext uri="{BB962C8B-B14F-4D97-AF65-F5344CB8AC3E}">
        <p14:creationId xmlns:p14="http://schemas.microsoft.com/office/powerpoint/2010/main" val="568453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5F4C0-6E52-F253-98E8-BA8B6310717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D8B6C63-1277-FBE3-9817-D614814C9E7B}"/>
              </a:ext>
            </a:extLst>
          </p:cNvPr>
          <p:cNvGrpSpPr/>
          <p:nvPr/>
        </p:nvGrpSpPr>
        <p:grpSpPr>
          <a:xfrm>
            <a:off x="229" y="-188908"/>
            <a:ext cx="18287771" cy="9758667"/>
            <a:chOff x="0" y="0"/>
            <a:chExt cx="41642055" cy="68305713"/>
          </a:xfrm>
        </p:grpSpPr>
        <p:sp>
          <p:nvSpPr>
            <p:cNvPr id="3" name="Freeform 3">
              <a:extLst>
                <a:ext uri="{FF2B5EF4-FFF2-40B4-BE49-F238E27FC236}">
                  <a16:creationId xmlns:a16="http://schemas.microsoft.com/office/drawing/2014/main" id="{E7A2BA85-E8D9-8361-6F2C-6089C446CFBA}"/>
                </a:ext>
              </a:extLst>
            </p:cNvPr>
            <p:cNvSpPr/>
            <p:nvPr/>
          </p:nvSpPr>
          <p:spPr>
            <a:xfrm>
              <a:off x="0" y="0"/>
              <a:ext cx="41642055" cy="68305713"/>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grpSp>
        <p:nvGrpSpPr>
          <p:cNvPr id="7" name="Group 7">
            <a:extLst>
              <a:ext uri="{FF2B5EF4-FFF2-40B4-BE49-F238E27FC236}">
                <a16:creationId xmlns:a16="http://schemas.microsoft.com/office/drawing/2014/main" id="{792E5EF0-CBA8-1D6D-DEA9-3E80BE12B821}"/>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E854671C-24A8-D9F2-535A-2F82C6299EE9}"/>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FF112737-3659-7FCA-D8F0-E02CB9C69B85}"/>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
        <p:nvSpPr>
          <p:cNvPr id="11" name="TextBox 3">
            <a:extLst>
              <a:ext uri="{FF2B5EF4-FFF2-40B4-BE49-F238E27FC236}">
                <a16:creationId xmlns:a16="http://schemas.microsoft.com/office/drawing/2014/main" id="{74E4CF02-E989-2B90-9311-E7463D3D5A77}"/>
              </a:ext>
            </a:extLst>
          </p:cNvPr>
          <p:cNvSpPr txBox="1"/>
          <p:nvPr/>
        </p:nvSpPr>
        <p:spPr>
          <a:xfrm>
            <a:off x="6092838" y="3939901"/>
            <a:ext cx="10671162" cy="1555298"/>
          </a:xfrm>
          <a:prstGeom prst="rect">
            <a:avLst/>
          </a:prstGeom>
        </p:spPr>
        <p:txBody>
          <a:bodyPr wrap="square" lIns="0" tIns="0" rIns="0" bIns="0" rtlCol="0" anchor="t">
            <a:spAutoFit/>
          </a:bodyPr>
          <a:lstStyle/>
          <a:p>
            <a:pPr algn="l">
              <a:spcBef>
                <a:spcPct val="0"/>
              </a:spcBef>
            </a:pPr>
            <a:r>
              <a:rPr lang="en-US" sz="6000" dirty="0">
                <a:solidFill>
                  <a:srgbClr val="B622BA"/>
                </a:solidFill>
                <a:latin typeface="PT Serif Italics"/>
                <a:ea typeface="PT Serif Italics"/>
                <a:cs typeface="PT Serif Italics"/>
                <a:sym typeface="PT Serif Italics"/>
              </a:rPr>
              <a:t>4. The Process</a:t>
            </a:r>
          </a:p>
          <a:p>
            <a:pPr>
              <a:lnSpc>
                <a:spcPts val="5179"/>
              </a:lnSpc>
              <a:spcBef>
                <a:spcPct val="0"/>
              </a:spcBef>
            </a:pPr>
            <a:r>
              <a:rPr lang="en-US" sz="3699" dirty="0">
                <a:solidFill>
                  <a:srgbClr val="17365F"/>
                </a:solidFill>
                <a:latin typeface="Archivo Black"/>
                <a:ea typeface="Archivo Black"/>
                <a:cs typeface="Archivo Black"/>
                <a:sym typeface="Archivo Black"/>
              </a:rPr>
              <a:t>Understanding Medical Respite Referrals</a:t>
            </a:r>
          </a:p>
        </p:txBody>
      </p:sp>
      <p:sp>
        <p:nvSpPr>
          <p:cNvPr id="6" name="Freeform 6">
            <a:extLst>
              <a:ext uri="{FF2B5EF4-FFF2-40B4-BE49-F238E27FC236}">
                <a16:creationId xmlns:a16="http://schemas.microsoft.com/office/drawing/2014/main" id="{BDB43835-BFE7-80FF-29A2-66747D345AF4}"/>
              </a:ext>
            </a:extLst>
          </p:cNvPr>
          <p:cNvSpPr/>
          <p:nvPr/>
        </p:nvSpPr>
        <p:spPr>
          <a:xfrm>
            <a:off x="1828800" y="2745275"/>
            <a:ext cx="3959238" cy="3550082"/>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135186" t="-213161" r="-136972" b="-80283"/>
            </a:stretch>
          </a:blipFill>
        </p:spPr>
        <p:txBody>
          <a:bodyPr/>
          <a:lstStyle/>
          <a:p>
            <a:endParaRPr lang="en-US"/>
          </a:p>
        </p:txBody>
      </p:sp>
    </p:spTree>
    <p:extLst>
      <p:ext uri="{BB962C8B-B14F-4D97-AF65-F5344CB8AC3E}">
        <p14:creationId xmlns:p14="http://schemas.microsoft.com/office/powerpoint/2010/main" val="32421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949370" cy="9758787"/>
            <a:chOff x="0" y="0"/>
            <a:chExt cx="41642567" cy="68306553"/>
          </a:xfrm>
        </p:grpSpPr>
        <p:sp>
          <p:nvSpPr>
            <p:cNvPr id="3" name="Freeform 3"/>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p:cNvSpPr txBox="1"/>
          <p:nvPr/>
        </p:nvSpPr>
        <p:spPr>
          <a:xfrm>
            <a:off x="873125" y="4671737"/>
            <a:ext cx="4203120" cy="1049454"/>
          </a:xfrm>
          <a:prstGeom prst="rect">
            <a:avLst/>
          </a:prstGeom>
        </p:spPr>
        <p:txBody>
          <a:bodyPr lIns="0" tIns="0" rIns="0" bIns="0" rtlCol="0" anchor="t">
            <a:spAutoFit/>
          </a:bodyPr>
          <a:lstStyle/>
          <a:p>
            <a:pPr algn="ctr">
              <a:lnSpc>
                <a:spcPts val="4199"/>
              </a:lnSpc>
            </a:pPr>
            <a:r>
              <a:rPr lang="en-US" sz="2999" dirty="0">
                <a:solidFill>
                  <a:srgbClr val="17365F"/>
                </a:solidFill>
                <a:latin typeface="Archivo Black"/>
                <a:ea typeface="Archivo Black"/>
                <a:cs typeface="Archivo Black"/>
                <a:sym typeface="Archivo Black"/>
              </a:rPr>
              <a:t>When and </a:t>
            </a:r>
          </a:p>
          <a:p>
            <a:pPr algn="ctr">
              <a:lnSpc>
                <a:spcPts val="4199"/>
              </a:lnSpc>
              <a:spcBef>
                <a:spcPct val="0"/>
              </a:spcBef>
            </a:pPr>
            <a:r>
              <a:rPr lang="en-US" sz="2999" dirty="0">
                <a:solidFill>
                  <a:srgbClr val="17365F"/>
                </a:solidFill>
                <a:latin typeface="Archivo Black"/>
                <a:ea typeface="Archivo Black"/>
                <a:cs typeface="Archivo Black"/>
                <a:sym typeface="Archivo Black"/>
              </a:rPr>
              <a:t>How to Refer</a:t>
            </a:r>
          </a:p>
        </p:txBody>
      </p:sp>
      <p:sp>
        <p:nvSpPr>
          <p:cNvPr id="5" name="TextBox 5"/>
          <p:cNvSpPr txBox="1"/>
          <p:nvPr/>
        </p:nvSpPr>
        <p:spPr>
          <a:xfrm>
            <a:off x="6818266" y="2739092"/>
            <a:ext cx="10918485" cy="3865289"/>
          </a:xfrm>
          <a:prstGeom prst="rect">
            <a:avLst/>
          </a:prstGeom>
        </p:spPr>
        <p:txBody>
          <a:bodyPr lIns="0" tIns="0" rIns="0" bIns="0" rtlCol="0" anchor="t">
            <a:spAutoFit/>
          </a:bodyPr>
          <a:lstStyle/>
          <a:p>
            <a:pPr algn="l">
              <a:lnSpc>
                <a:spcPts val="3780"/>
              </a:lnSpc>
            </a:pPr>
            <a:r>
              <a:rPr lang="en-US" sz="2700" b="1" dirty="0">
                <a:solidFill>
                  <a:srgbClr val="B622BA"/>
                </a:solidFill>
                <a:latin typeface="PT Sans Bold"/>
                <a:ea typeface="PT Sans Bold"/>
                <a:cs typeface="PT Sans Bold"/>
                <a:sym typeface="PT Sans Bold"/>
              </a:rPr>
              <a:t>Referral partners may be asked to: </a:t>
            </a:r>
          </a:p>
          <a:p>
            <a:pPr marL="582932" lvl="1" indent="-291466" algn="l">
              <a:lnSpc>
                <a:spcPts val="3780"/>
              </a:lnSpc>
              <a:buFont typeface="Arial"/>
              <a:buChar char="•"/>
            </a:pPr>
            <a:r>
              <a:rPr lang="en-US" sz="2700" dirty="0">
                <a:solidFill>
                  <a:srgbClr val="17365F"/>
                </a:solidFill>
                <a:latin typeface="PT Sans"/>
                <a:ea typeface="PT Sans"/>
                <a:cs typeface="PT Sans"/>
                <a:sym typeface="PT Sans"/>
              </a:rPr>
              <a:t>Review program eligibility and contact information </a:t>
            </a:r>
          </a:p>
          <a:p>
            <a:pPr marL="582932" lvl="1" indent="-291466" algn="l">
              <a:lnSpc>
                <a:spcPts val="3780"/>
              </a:lnSpc>
              <a:buFont typeface="Arial"/>
              <a:buChar char="•"/>
            </a:pPr>
            <a:r>
              <a:rPr lang="en-US" sz="2700" dirty="0">
                <a:solidFill>
                  <a:srgbClr val="17365F"/>
                </a:solidFill>
                <a:latin typeface="PT Sans"/>
                <a:ea typeface="PT Sans"/>
                <a:cs typeface="PT Sans"/>
                <a:sym typeface="PT Sans"/>
              </a:rPr>
              <a:t>Submit referral information through the approved pathway </a:t>
            </a:r>
          </a:p>
          <a:p>
            <a:pPr marL="582932" lvl="1" indent="-291466" algn="l">
              <a:lnSpc>
                <a:spcPts val="3780"/>
              </a:lnSpc>
              <a:buFont typeface="Arial"/>
              <a:buChar char="•"/>
            </a:pPr>
            <a:r>
              <a:rPr lang="en-US" sz="2700" dirty="0">
                <a:solidFill>
                  <a:srgbClr val="17365F"/>
                </a:solidFill>
                <a:latin typeface="PT Sans"/>
                <a:ea typeface="PT Sans"/>
                <a:cs typeface="PT Sans"/>
                <a:sym typeface="PT Sans"/>
              </a:rPr>
              <a:t>Submit referral packet with clinical summary, active medication list, screening for known active risk and any relevant PT/OT notes</a:t>
            </a:r>
          </a:p>
          <a:p>
            <a:pPr marL="582932" lvl="1" indent="-291466" algn="l">
              <a:lnSpc>
                <a:spcPts val="3780"/>
              </a:lnSpc>
              <a:buFont typeface="Arial"/>
              <a:buChar char="•"/>
            </a:pPr>
            <a:r>
              <a:rPr lang="en-US" sz="2700" dirty="0">
                <a:solidFill>
                  <a:srgbClr val="17365F"/>
                </a:solidFill>
                <a:latin typeface="PT Sans"/>
                <a:ea typeface="PT Sans"/>
                <a:cs typeface="PT Sans"/>
                <a:sym typeface="PT Sans"/>
              </a:rPr>
              <a:t>Support completion of the medical insurance process</a:t>
            </a:r>
          </a:p>
          <a:p>
            <a:pPr marL="582932" lvl="1" indent="-291466" algn="l">
              <a:lnSpc>
                <a:spcPts val="3780"/>
              </a:lnSpc>
              <a:buFont typeface="Arial"/>
              <a:buChar char="•"/>
            </a:pPr>
            <a:r>
              <a:rPr lang="en-US" sz="2700" dirty="0">
                <a:solidFill>
                  <a:srgbClr val="17365F"/>
                </a:solidFill>
                <a:latin typeface="PT Sans"/>
                <a:ea typeface="PT Sans"/>
                <a:cs typeface="PT Sans"/>
                <a:sym typeface="PT Sans"/>
              </a:rPr>
              <a:t>Provide at least a 14–30-day medication supply </a:t>
            </a:r>
          </a:p>
          <a:p>
            <a:pPr marL="582932" lvl="1" indent="-291466" algn="l">
              <a:lnSpc>
                <a:spcPts val="3780"/>
              </a:lnSpc>
              <a:buFont typeface="Arial"/>
              <a:buChar char="•"/>
            </a:pPr>
            <a:r>
              <a:rPr lang="en-US" sz="2700" dirty="0">
                <a:solidFill>
                  <a:srgbClr val="17365F"/>
                </a:solidFill>
                <a:latin typeface="PT Sans"/>
                <a:ea typeface="PT Sans"/>
                <a:cs typeface="PT Sans"/>
                <a:sym typeface="PT Sans"/>
              </a:rPr>
              <a:t>Arrange transportation before discharge </a:t>
            </a:r>
          </a:p>
        </p:txBody>
      </p:sp>
      <p:sp>
        <p:nvSpPr>
          <p:cNvPr id="6" name="Freeform 6"/>
          <p:cNvSpPr/>
          <p:nvPr/>
        </p:nvSpPr>
        <p:spPr>
          <a:xfrm>
            <a:off x="1755762" y="2965018"/>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135186" t="-213161" r="-136972" b="-80283"/>
            </a:stretch>
          </a:blipFill>
        </p:spPr>
        <p:txBody>
          <a:bodyPr/>
          <a:lstStyle/>
          <a:p>
            <a:endParaRPr lang="en-US"/>
          </a:p>
        </p:txBody>
      </p:sp>
      <p:grpSp>
        <p:nvGrpSpPr>
          <p:cNvPr id="16" name="Group 16"/>
          <p:cNvGrpSpPr/>
          <p:nvPr/>
        </p:nvGrpSpPr>
        <p:grpSpPr>
          <a:xfrm>
            <a:off x="0" y="9678255"/>
            <a:ext cx="18288000" cy="608745"/>
            <a:chOff x="0" y="0"/>
            <a:chExt cx="4816593" cy="160328"/>
          </a:xfrm>
        </p:grpSpPr>
        <p:sp>
          <p:nvSpPr>
            <p:cNvPr id="17" name="Freeform 17"/>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18" name="TextBox 18"/>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21AA1-E529-E0C1-CBA9-A8DBD141225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0570D2B-472C-9F6C-640F-0A822BA5E903}"/>
              </a:ext>
            </a:extLst>
          </p:cNvPr>
          <p:cNvGrpSpPr/>
          <p:nvPr/>
        </p:nvGrpSpPr>
        <p:grpSpPr>
          <a:xfrm>
            <a:off x="0" y="0"/>
            <a:ext cx="5949370" cy="9758787"/>
            <a:chOff x="0" y="0"/>
            <a:chExt cx="41642567" cy="68306553"/>
          </a:xfrm>
        </p:grpSpPr>
        <p:sp>
          <p:nvSpPr>
            <p:cNvPr id="3" name="Freeform 3">
              <a:extLst>
                <a:ext uri="{FF2B5EF4-FFF2-40B4-BE49-F238E27FC236}">
                  <a16:creationId xmlns:a16="http://schemas.microsoft.com/office/drawing/2014/main" id="{C393C118-EC91-7B0B-8CAB-E3EED74C0A5F}"/>
                </a:ext>
              </a:extLst>
            </p:cNvPr>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a:extLst>
              <a:ext uri="{FF2B5EF4-FFF2-40B4-BE49-F238E27FC236}">
                <a16:creationId xmlns:a16="http://schemas.microsoft.com/office/drawing/2014/main" id="{880F518B-6F6D-9C7D-F6E6-4C1AD570FDE7}"/>
              </a:ext>
            </a:extLst>
          </p:cNvPr>
          <p:cNvSpPr txBox="1"/>
          <p:nvPr/>
        </p:nvSpPr>
        <p:spPr>
          <a:xfrm>
            <a:off x="873125" y="4671737"/>
            <a:ext cx="4203120" cy="1049454"/>
          </a:xfrm>
          <a:prstGeom prst="rect">
            <a:avLst/>
          </a:prstGeom>
        </p:spPr>
        <p:txBody>
          <a:bodyPr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The Referral </a:t>
            </a:r>
          </a:p>
          <a:p>
            <a:pPr algn="ctr">
              <a:lnSpc>
                <a:spcPts val="4199"/>
              </a:lnSpc>
              <a:spcBef>
                <a:spcPct val="0"/>
              </a:spcBef>
            </a:pPr>
            <a:r>
              <a:rPr lang="en-US" sz="2999" dirty="0">
                <a:solidFill>
                  <a:srgbClr val="17365F"/>
                </a:solidFill>
                <a:latin typeface="Archivo Black"/>
                <a:ea typeface="Archivo Black"/>
                <a:cs typeface="Archivo Black"/>
                <a:sym typeface="Archivo Black"/>
              </a:rPr>
              <a:t>Process</a:t>
            </a:r>
          </a:p>
        </p:txBody>
      </p:sp>
      <p:grpSp>
        <p:nvGrpSpPr>
          <p:cNvPr id="7" name="Group 7">
            <a:extLst>
              <a:ext uri="{FF2B5EF4-FFF2-40B4-BE49-F238E27FC236}">
                <a16:creationId xmlns:a16="http://schemas.microsoft.com/office/drawing/2014/main" id="{005E701D-5C3E-D3DD-8A17-BC9851938685}"/>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F960B3DB-F567-A108-6B2A-0310829481B8}"/>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1BDC5D60-6110-1AC3-A345-01D876DFD07C}"/>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grpSp>
        <p:nvGrpSpPr>
          <p:cNvPr id="10" name="Group 7">
            <a:extLst>
              <a:ext uri="{FF2B5EF4-FFF2-40B4-BE49-F238E27FC236}">
                <a16:creationId xmlns:a16="http://schemas.microsoft.com/office/drawing/2014/main" id="{33F0EBEC-F50C-135E-EBFB-E2C836681FCB}"/>
              </a:ext>
            </a:extLst>
          </p:cNvPr>
          <p:cNvGrpSpPr/>
          <p:nvPr/>
        </p:nvGrpSpPr>
        <p:grpSpPr>
          <a:xfrm>
            <a:off x="8458200" y="3042368"/>
            <a:ext cx="6968494" cy="3320332"/>
            <a:chOff x="0" y="0"/>
            <a:chExt cx="12721750" cy="3974107"/>
          </a:xfrm>
        </p:grpSpPr>
        <p:grpSp>
          <p:nvGrpSpPr>
            <p:cNvPr id="11" name="Group 8">
              <a:extLst>
                <a:ext uri="{FF2B5EF4-FFF2-40B4-BE49-F238E27FC236}">
                  <a16:creationId xmlns:a16="http://schemas.microsoft.com/office/drawing/2014/main" id="{BC821508-CDD6-0A72-C080-D6FD848C81EC}"/>
                </a:ext>
              </a:extLst>
            </p:cNvPr>
            <p:cNvGrpSpPr/>
            <p:nvPr/>
          </p:nvGrpSpPr>
          <p:grpSpPr>
            <a:xfrm>
              <a:off x="88900" y="79939"/>
              <a:ext cx="12548495" cy="3804160"/>
              <a:chOff x="0" y="0"/>
              <a:chExt cx="4209114" cy="1276021"/>
            </a:xfrm>
          </p:grpSpPr>
          <p:sp>
            <p:nvSpPr>
              <p:cNvPr id="16" name="Freeform 9">
                <a:extLst>
                  <a:ext uri="{FF2B5EF4-FFF2-40B4-BE49-F238E27FC236}">
                    <a16:creationId xmlns:a16="http://schemas.microsoft.com/office/drawing/2014/main" id="{26C2645E-298B-BE65-4859-B2101CD34A96}"/>
                  </a:ext>
                </a:extLst>
              </p:cNvPr>
              <p:cNvSpPr/>
              <p:nvPr/>
            </p:nvSpPr>
            <p:spPr>
              <a:xfrm>
                <a:off x="0" y="0"/>
                <a:ext cx="4209114" cy="1276021"/>
              </a:xfrm>
              <a:custGeom>
                <a:avLst/>
                <a:gdLst/>
                <a:ahLst/>
                <a:cxnLst/>
                <a:rect l="l" t="t" r="r" b="b"/>
                <a:pathLst>
                  <a:path w="4209114" h="1276021">
                    <a:moveTo>
                      <a:pt x="0" y="0"/>
                    </a:moveTo>
                    <a:lnTo>
                      <a:pt x="4209114" y="0"/>
                    </a:lnTo>
                    <a:lnTo>
                      <a:pt x="4209114" y="1276021"/>
                    </a:lnTo>
                    <a:lnTo>
                      <a:pt x="0" y="1276021"/>
                    </a:lnTo>
                    <a:close/>
                  </a:path>
                </a:pathLst>
              </a:custGeom>
              <a:solidFill>
                <a:srgbClr val="F1F1F1"/>
              </a:solidFill>
            </p:spPr>
            <p:txBody>
              <a:bodyPr/>
              <a:lstStyle/>
              <a:p>
                <a:endParaRPr lang="en-US"/>
              </a:p>
            </p:txBody>
          </p:sp>
          <p:sp>
            <p:nvSpPr>
              <p:cNvPr id="17" name="TextBox 10">
                <a:extLst>
                  <a:ext uri="{FF2B5EF4-FFF2-40B4-BE49-F238E27FC236}">
                    <a16:creationId xmlns:a16="http://schemas.microsoft.com/office/drawing/2014/main" id="{94AC89AB-4D7E-2A0B-BBB2-B15AEE08F82F}"/>
                  </a:ext>
                </a:extLst>
              </p:cNvPr>
              <p:cNvSpPr txBox="1"/>
              <p:nvPr/>
            </p:nvSpPr>
            <p:spPr>
              <a:xfrm>
                <a:off x="0" y="-28575"/>
                <a:ext cx="4209114" cy="1304596"/>
              </a:xfrm>
              <a:prstGeom prst="rect">
                <a:avLst/>
              </a:prstGeom>
            </p:spPr>
            <p:txBody>
              <a:bodyPr lIns="47790" tIns="47790" rIns="47790" bIns="47790" rtlCol="0" anchor="ctr"/>
              <a:lstStyle/>
              <a:p>
                <a:pPr algn="ctr">
                  <a:lnSpc>
                    <a:spcPts val="1843"/>
                  </a:lnSpc>
                </a:pPr>
                <a:endParaRPr/>
              </a:p>
            </p:txBody>
          </p:sp>
        </p:grpSp>
        <p:sp>
          <p:nvSpPr>
            <p:cNvPr id="12" name="AutoShape 11">
              <a:extLst>
                <a:ext uri="{FF2B5EF4-FFF2-40B4-BE49-F238E27FC236}">
                  <a16:creationId xmlns:a16="http://schemas.microsoft.com/office/drawing/2014/main" id="{FC769E16-2235-85B5-0DC9-3B871970B489}"/>
                </a:ext>
              </a:extLst>
            </p:cNvPr>
            <p:cNvSpPr/>
            <p:nvPr/>
          </p:nvSpPr>
          <p:spPr>
            <a:xfrm flipV="1">
              <a:off x="44450" y="3929657"/>
              <a:ext cx="596026" cy="0"/>
            </a:xfrm>
            <a:prstGeom prst="line">
              <a:avLst/>
            </a:prstGeom>
            <a:ln w="88900" cap="flat">
              <a:solidFill>
                <a:srgbClr val="B622BA"/>
              </a:solidFill>
              <a:prstDash val="solid"/>
              <a:headEnd type="none" w="sm" len="sm"/>
              <a:tailEnd type="none" w="sm" len="sm"/>
            </a:ln>
          </p:spPr>
          <p:txBody>
            <a:bodyPr/>
            <a:lstStyle/>
            <a:p>
              <a:endParaRPr lang="en-US"/>
            </a:p>
          </p:txBody>
        </p:sp>
        <p:sp>
          <p:nvSpPr>
            <p:cNvPr id="13" name="AutoShape 12">
              <a:extLst>
                <a:ext uri="{FF2B5EF4-FFF2-40B4-BE49-F238E27FC236}">
                  <a16:creationId xmlns:a16="http://schemas.microsoft.com/office/drawing/2014/main" id="{53DB47EC-0EBD-6EB8-D880-15ECCE6290F8}"/>
                </a:ext>
              </a:extLst>
            </p:cNvPr>
            <p:cNvSpPr/>
            <p:nvPr/>
          </p:nvSpPr>
          <p:spPr>
            <a:xfrm flipV="1">
              <a:off x="44450" y="3422531"/>
              <a:ext cx="0" cy="551576"/>
            </a:xfrm>
            <a:prstGeom prst="line">
              <a:avLst/>
            </a:prstGeom>
            <a:ln w="88900" cap="flat">
              <a:solidFill>
                <a:srgbClr val="B622BA"/>
              </a:solidFill>
              <a:prstDash val="solid"/>
              <a:headEnd type="none" w="sm" len="sm"/>
              <a:tailEnd type="none" w="sm" len="sm"/>
            </a:ln>
          </p:spPr>
          <p:txBody>
            <a:bodyPr/>
            <a:lstStyle/>
            <a:p>
              <a:endParaRPr lang="en-US"/>
            </a:p>
          </p:txBody>
        </p:sp>
        <p:sp>
          <p:nvSpPr>
            <p:cNvPr id="14" name="AutoShape 13">
              <a:extLst>
                <a:ext uri="{FF2B5EF4-FFF2-40B4-BE49-F238E27FC236}">
                  <a16:creationId xmlns:a16="http://schemas.microsoft.com/office/drawing/2014/main" id="{2F839085-17A1-22FC-60D9-33E0B98E6A62}"/>
                </a:ext>
              </a:extLst>
            </p:cNvPr>
            <p:cNvSpPr/>
            <p:nvPr/>
          </p:nvSpPr>
          <p:spPr>
            <a:xfrm flipH="1">
              <a:off x="12081274" y="44450"/>
              <a:ext cx="596026" cy="0"/>
            </a:xfrm>
            <a:prstGeom prst="line">
              <a:avLst/>
            </a:prstGeom>
            <a:ln w="88900" cap="flat">
              <a:solidFill>
                <a:srgbClr val="B622BA"/>
              </a:solidFill>
              <a:prstDash val="solid"/>
              <a:headEnd type="none" w="sm" len="sm"/>
              <a:tailEnd type="none" w="sm" len="sm"/>
            </a:ln>
          </p:spPr>
          <p:txBody>
            <a:bodyPr/>
            <a:lstStyle/>
            <a:p>
              <a:endParaRPr lang="en-US"/>
            </a:p>
          </p:txBody>
        </p:sp>
        <p:sp>
          <p:nvSpPr>
            <p:cNvPr id="15" name="AutoShape 14">
              <a:extLst>
                <a:ext uri="{FF2B5EF4-FFF2-40B4-BE49-F238E27FC236}">
                  <a16:creationId xmlns:a16="http://schemas.microsoft.com/office/drawing/2014/main" id="{8A1A9A06-1A77-A437-6E08-7EE4EA648BAC}"/>
                </a:ext>
              </a:extLst>
            </p:cNvPr>
            <p:cNvSpPr/>
            <p:nvPr/>
          </p:nvSpPr>
          <p:spPr>
            <a:xfrm>
              <a:off x="12677300" y="0"/>
              <a:ext cx="0" cy="551576"/>
            </a:xfrm>
            <a:prstGeom prst="line">
              <a:avLst/>
            </a:prstGeom>
            <a:ln w="88900" cap="flat">
              <a:solidFill>
                <a:srgbClr val="B622BA"/>
              </a:solidFill>
              <a:prstDash val="solid"/>
              <a:headEnd type="none" w="sm" len="sm"/>
              <a:tailEnd type="none" w="sm" len="sm"/>
            </a:ln>
          </p:spPr>
          <p:txBody>
            <a:bodyPr/>
            <a:lstStyle/>
            <a:p>
              <a:endParaRPr lang="en-US"/>
            </a:p>
          </p:txBody>
        </p:sp>
      </p:grpSp>
      <p:sp>
        <p:nvSpPr>
          <p:cNvPr id="19" name="TextBox 18">
            <a:extLst>
              <a:ext uri="{FF2B5EF4-FFF2-40B4-BE49-F238E27FC236}">
                <a16:creationId xmlns:a16="http://schemas.microsoft.com/office/drawing/2014/main" id="{D2ACA1D8-F01F-7EA8-A03B-DBC148048E90}"/>
              </a:ext>
            </a:extLst>
          </p:cNvPr>
          <p:cNvSpPr txBox="1"/>
          <p:nvPr/>
        </p:nvSpPr>
        <p:spPr>
          <a:xfrm>
            <a:off x="8969043" y="3411288"/>
            <a:ext cx="5949296" cy="2495683"/>
          </a:xfrm>
          <a:prstGeom prst="rect">
            <a:avLst/>
          </a:prstGeom>
          <a:noFill/>
        </p:spPr>
        <p:txBody>
          <a:bodyPr wrap="square">
            <a:spAutoFit/>
          </a:bodyPr>
          <a:lstStyle/>
          <a:p>
            <a:pPr algn="ctr">
              <a:lnSpc>
                <a:spcPts val="3779"/>
              </a:lnSpc>
              <a:spcBef>
                <a:spcPct val="0"/>
              </a:spcBef>
            </a:pPr>
            <a:r>
              <a:rPr lang="en-US" sz="2700" dirty="0">
                <a:solidFill>
                  <a:srgbClr val="000000"/>
                </a:solidFill>
                <a:latin typeface="PT Sans"/>
                <a:ea typeface="PT Sans"/>
                <a:cs typeface="PT Sans"/>
                <a:sym typeface="PT Sans"/>
              </a:rPr>
              <a:t>Referral processes vary by medical respite program. Referral partners should contact the appropriate medical respite program to confirm requirements, capacity and next steps. </a:t>
            </a:r>
          </a:p>
        </p:txBody>
      </p:sp>
      <p:grpSp>
        <p:nvGrpSpPr>
          <p:cNvPr id="20" name="Group 4">
            <a:extLst>
              <a:ext uri="{FF2B5EF4-FFF2-40B4-BE49-F238E27FC236}">
                <a16:creationId xmlns:a16="http://schemas.microsoft.com/office/drawing/2014/main" id="{19CE256C-21A2-ABE8-4F46-06234854EB85}"/>
              </a:ext>
            </a:extLst>
          </p:cNvPr>
          <p:cNvGrpSpPr/>
          <p:nvPr/>
        </p:nvGrpSpPr>
        <p:grpSpPr>
          <a:xfrm>
            <a:off x="11235618" y="8860049"/>
            <a:ext cx="7052382" cy="1426951"/>
            <a:chOff x="0" y="0"/>
            <a:chExt cx="16200247" cy="3277894"/>
          </a:xfrm>
        </p:grpSpPr>
        <p:sp>
          <p:nvSpPr>
            <p:cNvPr id="21" name="Freeform 5">
              <a:extLst>
                <a:ext uri="{FF2B5EF4-FFF2-40B4-BE49-F238E27FC236}">
                  <a16:creationId xmlns:a16="http://schemas.microsoft.com/office/drawing/2014/main" id="{5A3BBB67-38D3-EA3C-8D2C-D5A3845BA512}"/>
                </a:ext>
              </a:extLst>
            </p:cNvPr>
            <p:cNvSpPr/>
            <p:nvPr/>
          </p:nvSpPr>
          <p:spPr>
            <a:xfrm>
              <a:off x="0" y="0"/>
              <a:ext cx="16200047" cy="3277853"/>
            </a:xfrm>
            <a:custGeom>
              <a:avLst/>
              <a:gdLst/>
              <a:ahLst/>
              <a:cxnLst/>
              <a:rect l="l" t="t" r="r" b="b"/>
              <a:pathLst>
                <a:path w="16200047" h="3277853">
                  <a:moveTo>
                    <a:pt x="0" y="0"/>
                  </a:moveTo>
                  <a:lnTo>
                    <a:pt x="16200047" y="0"/>
                  </a:lnTo>
                  <a:lnTo>
                    <a:pt x="16200047" y="3277853"/>
                  </a:lnTo>
                  <a:lnTo>
                    <a:pt x="0" y="3277853"/>
                  </a:lnTo>
                  <a:close/>
                </a:path>
              </a:pathLst>
            </a:custGeom>
            <a:solidFill>
              <a:srgbClr val="B622BA">
                <a:alpha val="10980"/>
              </a:srgbClr>
            </a:solidFill>
          </p:spPr>
          <p:txBody>
            <a:bodyPr/>
            <a:lstStyle/>
            <a:p>
              <a:endParaRPr lang="en-US"/>
            </a:p>
          </p:txBody>
        </p:sp>
      </p:grpSp>
      <p:sp>
        <p:nvSpPr>
          <p:cNvPr id="18" name="Freeform 6">
            <a:extLst>
              <a:ext uri="{FF2B5EF4-FFF2-40B4-BE49-F238E27FC236}">
                <a16:creationId xmlns:a16="http://schemas.microsoft.com/office/drawing/2014/main" id="{03D92E4E-0A44-9614-89C0-47800DCAE40A}"/>
              </a:ext>
            </a:extLst>
          </p:cNvPr>
          <p:cNvSpPr/>
          <p:nvPr/>
        </p:nvSpPr>
        <p:spPr>
          <a:xfrm>
            <a:off x="1755762" y="2965018"/>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135186" t="-213161" r="-136972" b="-80283"/>
            </a:stretch>
          </a:blipFill>
        </p:spPr>
        <p:txBody>
          <a:bodyPr/>
          <a:lstStyle/>
          <a:p>
            <a:endParaRPr lang="en-US"/>
          </a:p>
        </p:txBody>
      </p:sp>
    </p:spTree>
    <p:extLst>
      <p:ext uri="{BB962C8B-B14F-4D97-AF65-F5344CB8AC3E}">
        <p14:creationId xmlns:p14="http://schemas.microsoft.com/office/powerpoint/2010/main" val="917913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B6454-7BE9-F750-6898-7C2ED6A4072C}"/>
            </a:ext>
          </a:extLst>
        </p:cNvPr>
        <p:cNvGrpSpPr/>
        <p:nvPr/>
      </p:nvGrpSpPr>
      <p:grpSpPr>
        <a:xfrm>
          <a:off x="0" y="0"/>
          <a:ext cx="0" cy="0"/>
          <a:chOff x="0" y="0"/>
          <a:chExt cx="0" cy="0"/>
        </a:xfrm>
      </p:grpSpPr>
      <p:sp>
        <p:nvSpPr>
          <p:cNvPr id="5" name="Freeform 7">
            <a:extLst>
              <a:ext uri="{FF2B5EF4-FFF2-40B4-BE49-F238E27FC236}">
                <a16:creationId xmlns:a16="http://schemas.microsoft.com/office/drawing/2014/main" id="{CFFFB5AF-CA77-505C-88FC-3956E5FDE140}"/>
              </a:ext>
            </a:extLst>
          </p:cNvPr>
          <p:cNvSpPr/>
          <p:nvPr/>
        </p:nvSpPr>
        <p:spPr>
          <a:xfrm>
            <a:off x="-533396" y="0"/>
            <a:ext cx="9067796" cy="10315402"/>
          </a:xfrm>
          <a:custGeom>
            <a:avLst/>
            <a:gdLst/>
            <a:ahLst/>
            <a:cxnLst/>
            <a:rect l="l" t="t" r="r" b="b"/>
            <a:pathLst>
              <a:path w="6316160" h="4325153">
                <a:moveTo>
                  <a:pt x="0" y="0"/>
                </a:moveTo>
                <a:lnTo>
                  <a:pt x="6316159" y="0"/>
                </a:lnTo>
                <a:lnTo>
                  <a:pt x="6316159" y="4325153"/>
                </a:lnTo>
                <a:lnTo>
                  <a:pt x="0" y="4325153"/>
                </a:lnTo>
                <a:lnTo>
                  <a:pt x="0" y="0"/>
                </a:lnTo>
                <a:close/>
              </a:path>
            </a:pathLst>
          </a:custGeom>
          <a:blipFill>
            <a:blip r:embed="rId3"/>
            <a:stretch>
              <a:fillRect l="-2791" r="-5992" b="-6039"/>
            </a:stretch>
          </a:blipFill>
        </p:spPr>
        <p:txBody>
          <a:bodyPr/>
          <a:lstStyle/>
          <a:p>
            <a:endParaRPr lang="en-US"/>
          </a:p>
        </p:txBody>
      </p:sp>
      <p:grpSp>
        <p:nvGrpSpPr>
          <p:cNvPr id="2" name="Group 2">
            <a:extLst>
              <a:ext uri="{FF2B5EF4-FFF2-40B4-BE49-F238E27FC236}">
                <a16:creationId xmlns:a16="http://schemas.microsoft.com/office/drawing/2014/main" id="{DD886C8F-D2FA-91C8-8862-1F0F29ADFB50}"/>
              </a:ext>
            </a:extLst>
          </p:cNvPr>
          <p:cNvGrpSpPr/>
          <p:nvPr/>
        </p:nvGrpSpPr>
        <p:grpSpPr>
          <a:xfrm>
            <a:off x="8382000" y="-28402"/>
            <a:ext cx="9934862" cy="9758667"/>
            <a:chOff x="19019940" y="0"/>
            <a:chExt cx="22622115" cy="68305713"/>
          </a:xfrm>
        </p:grpSpPr>
        <p:sp>
          <p:nvSpPr>
            <p:cNvPr id="3" name="Freeform 3">
              <a:extLst>
                <a:ext uri="{FF2B5EF4-FFF2-40B4-BE49-F238E27FC236}">
                  <a16:creationId xmlns:a16="http://schemas.microsoft.com/office/drawing/2014/main" id="{2D136E35-BC06-139D-5B08-8C8A9C4F4EE5}"/>
                </a:ext>
              </a:extLst>
            </p:cNvPr>
            <p:cNvSpPr/>
            <p:nvPr/>
          </p:nvSpPr>
          <p:spPr>
            <a:xfrm>
              <a:off x="19019940" y="0"/>
              <a:ext cx="22622115" cy="68305713"/>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grpSp>
        <p:nvGrpSpPr>
          <p:cNvPr id="7" name="Group 7">
            <a:extLst>
              <a:ext uri="{FF2B5EF4-FFF2-40B4-BE49-F238E27FC236}">
                <a16:creationId xmlns:a16="http://schemas.microsoft.com/office/drawing/2014/main" id="{FF11243B-EC75-DA88-EB00-7FD09A257229}"/>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E08E9EA2-5684-891C-E4AB-C50619A79470}"/>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CF04AF59-0BC6-6A69-753F-5F63934100CC}"/>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
        <p:nvSpPr>
          <p:cNvPr id="11" name="TextBox 3">
            <a:extLst>
              <a:ext uri="{FF2B5EF4-FFF2-40B4-BE49-F238E27FC236}">
                <a16:creationId xmlns:a16="http://schemas.microsoft.com/office/drawing/2014/main" id="{153FC9AD-530D-4E81-D48E-812BED4BC311}"/>
              </a:ext>
            </a:extLst>
          </p:cNvPr>
          <p:cNvSpPr txBox="1"/>
          <p:nvPr/>
        </p:nvSpPr>
        <p:spPr>
          <a:xfrm>
            <a:off x="9143998" y="4104637"/>
            <a:ext cx="9067800" cy="1492588"/>
          </a:xfrm>
          <a:prstGeom prst="rect">
            <a:avLst/>
          </a:prstGeom>
        </p:spPr>
        <p:txBody>
          <a:bodyPr wrap="square" lIns="0" tIns="0" rIns="0" bIns="0" rtlCol="0" anchor="t">
            <a:spAutoFit/>
          </a:bodyPr>
          <a:lstStyle/>
          <a:p>
            <a:pPr algn="l">
              <a:spcBef>
                <a:spcPct val="0"/>
              </a:spcBef>
            </a:pPr>
            <a:r>
              <a:rPr lang="en-US" sz="6000" dirty="0">
                <a:solidFill>
                  <a:srgbClr val="B622BA"/>
                </a:solidFill>
                <a:latin typeface="PT Serif Italics"/>
                <a:ea typeface="PT Serif Italics"/>
                <a:cs typeface="PT Serif Italics"/>
                <a:sym typeface="PT Serif Italics"/>
              </a:rPr>
              <a:t>1. The Purpose</a:t>
            </a:r>
          </a:p>
          <a:p>
            <a:pPr algn="l">
              <a:spcBef>
                <a:spcPct val="0"/>
              </a:spcBef>
            </a:pPr>
            <a:r>
              <a:rPr lang="en-US" sz="3699" dirty="0">
                <a:solidFill>
                  <a:srgbClr val="17365F"/>
                </a:solidFill>
                <a:latin typeface="Archivo Black"/>
                <a:ea typeface="Archivo Black"/>
                <a:cs typeface="Archivo Black"/>
                <a:sym typeface="Archivo Black"/>
              </a:rPr>
              <a:t>What is medical respite care?</a:t>
            </a:r>
          </a:p>
        </p:txBody>
      </p:sp>
      <p:grpSp>
        <p:nvGrpSpPr>
          <p:cNvPr id="10" name="Group 8">
            <a:extLst>
              <a:ext uri="{FF2B5EF4-FFF2-40B4-BE49-F238E27FC236}">
                <a16:creationId xmlns:a16="http://schemas.microsoft.com/office/drawing/2014/main" id="{570FC3BF-0AE2-69EF-324A-4183957B89CE}"/>
              </a:ext>
            </a:extLst>
          </p:cNvPr>
          <p:cNvGrpSpPr/>
          <p:nvPr/>
        </p:nvGrpSpPr>
        <p:grpSpPr>
          <a:xfrm rot="-10800000">
            <a:off x="-361570" y="3301113"/>
            <a:ext cx="8743570" cy="6985887"/>
            <a:chOff x="0" y="0"/>
            <a:chExt cx="2302833" cy="1839904"/>
          </a:xfrm>
        </p:grpSpPr>
        <p:sp>
          <p:nvSpPr>
            <p:cNvPr id="12" name="Freeform 9">
              <a:extLst>
                <a:ext uri="{FF2B5EF4-FFF2-40B4-BE49-F238E27FC236}">
                  <a16:creationId xmlns:a16="http://schemas.microsoft.com/office/drawing/2014/main" id="{C08177E4-3BC0-F515-CE31-F4AFF43CAAA5}"/>
                </a:ext>
              </a:extLst>
            </p:cNvPr>
            <p:cNvSpPr/>
            <p:nvPr/>
          </p:nvSpPr>
          <p:spPr>
            <a:xfrm>
              <a:off x="0" y="0"/>
              <a:ext cx="2302833" cy="1839905"/>
            </a:xfrm>
            <a:custGeom>
              <a:avLst/>
              <a:gdLst/>
              <a:ahLst/>
              <a:cxnLst/>
              <a:rect l="l" t="t" r="r" b="b"/>
              <a:pathLst>
                <a:path w="2302833" h="1839905">
                  <a:moveTo>
                    <a:pt x="0" y="0"/>
                  </a:moveTo>
                  <a:lnTo>
                    <a:pt x="2302833" y="0"/>
                  </a:lnTo>
                  <a:lnTo>
                    <a:pt x="2302833" y="1839905"/>
                  </a:lnTo>
                  <a:lnTo>
                    <a:pt x="0" y="1839905"/>
                  </a:lnTo>
                  <a:close/>
                </a:path>
              </a:pathLst>
            </a:custGeom>
            <a:gradFill rotWithShape="1">
              <a:gsLst>
                <a:gs pos="0">
                  <a:srgbClr val="17365F">
                    <a:alpha val="100000"/>
                  </a:srgbClr>
                </a:gs>
                <a:gs pos="100000">
                  <a:srgbClr val="17365F">
                    <a:alpha val="0"/>
                  </a:srgbClr>
                </a:gs>
              </a:gsLst>
              <a:lin ang="5400000"/>
            </a:gradFill>
          </p:spPr>
          <p:txBody>
            <a:bodyPr/>
            <a:lstStyle/>
            <a:p>
              <a:endParaRPr lang="en-US"/>
            </a:p>
          </p:txBody>
        </p:sp>
        <p:sp>
          <p:nvSpPr>
            <p:cNvPr id="13" name="TextBox 10">
              <a:extLst>
                <a:ext uri="{FF2B5EF4-FFF2-40B4-BE49-F238E27FC236}">
                  <a16:creationId xmlns:a16="http://schemas.microsoft.com/office/drawing/2014/main" id="{8F7831C2-1DAD-2ECF-CD95-83D933772605}"/>
                </a:ext>
              </a:extLst>
            </p:cNvPr>
            <p:cNvSpPr txBox="1"/>
            <p:nvPr/>
          </p:nvSpPr>
          <p:spPr>
            <a:xfrm>
              <a:off x="0" y="-9525"/>
              <a:ext cx="2302833" cy="1849429"/>
            </a:xfrm>
            <a:prstGeom prst="rect">
              <a:avLst/>
            </a:prstGeom>
          </p:spPr>
          <p:txBody>
            <a:bodyPr lIns="50800" tIns="50800" rIns="50800" bIns="50800" rtlCol="0" anchor="ctr"/>
            <a:lstStyle/>
            <a:p>
              <a:pPr algn="ctr">
                <a:lnSpc>
                  <a:spcPts val="2574"/>
                </a:lnSpc>
              </a:pPr>
              <a:endParaRPr/>
            </a:p>
          </p:txBody>
        </p:sp>
      </p:grpSp>
    </p:spTree>
    <p:extLst>
      <p:ext uri="{BB962C8B-B14F-4D97-AF65-F5344CB8AC3E}">
        <p14:creationId xmlns:p14="http://schemas.microsoft.com/office/powerpoint/2010/main" val="2926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949370" cy="9758787"/>
            <a:chOff x="0" y="0"/>
            <a:chExt cx="41642567" cy="68306553"/>
          </a:xfrm>
        </p:grpSpPr>
        <p:sp>
          <p:nvSpPr>
            <p:cNvPr id="3" name="Freeform 3"/>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p:cNvSpPr txBox="1"/>
          <p:nvPr/>
        </p:nvSpPr>
        <p:spPr>
          <a:xfrm>
            <a:off x="1314406" y="4719362"/>
            <a:ext cx="3320483" cy="1049454"/>
          </a:xfrm>
          <a:prstGeom prst="rect">
            <a:avLst/>
          </a:prstGeom>
        </p:spPr>
        <p:txBody>
          <a:bodyPr wrap="square"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Referral Process Notes</a:t>
            </a:r>
          </a:p>
        </p:txBody>
      </p:sp>
      <p:sp>
        <p:nvSpPr>
          <p:cNvPr id="5" name="TextBox 5"/>
          <p:cNvSpPr txBox="1"/>
          <p:nvPr/>
        </p:nvSpPr>
        <p:spPr>
          <a:xfrm>
            <a:off x="7162800" y="3210855"/>
            <a:ext cx="9196433" cy="3865289"/>
          </a:xfrm>
          <a:prstGeom prst="rect">
            <a:avLst/>
          </a:prstGeom>
        </p:spPr>
        <p:txBody>
          <a:bodyPr lIns="0" tIns="0" rIns="0" bIns="0" rtlCol="0" anchor="t">
            <a:spAutoFit/>
          </a:bodyPr>
          <a:lstStyle/>
          <a:p>
            <a:pPr>
              <a:lnSpc>
                <a:spcPts val="3780"/>
              </a:lnSpc>
            </a:pPr>
            <a:r>
              <a:rPr lang="en-US" sz="2700" b="1" dirty="0">
                <a:solidFill>
                  <a:srgbClr val="B622BA"/>
                </a:solidFill>
                <a:latin typeface="PT Sans Bold"/>
                <a:ea typeface="PT Sans Bold"/>
                <a:cs typeface="PT Sans Bold"/>
                <a:sym typeface="PT Sans Bold"/>
              </a:rPr>
              <a:t>Please Note:</a:t>
            </a:r>
          </a:p>
          <a:p>
            <a:pPr algn="l">
              <a:lnSpc>
                <a:spcPts val="3780"/>
              </a:lnSpc>
            </a:pPr>
            <a:r>
              <a:rPr lang="en-US" sz="2700" dirty="0">
                <a:solidFill>
                  <a:srgbClr val="000000"/>
                </a:solidFill>
                <a:latin typeface="PT Sans"/>
                <a:ea typeface="PT Sans"/>
                <a:cs typeface="PT Sans"/>
                <a:sym typeface="PT Sans"/>
              </a:rPr>
              <a:t>Referral partners are encouraged to submit referrals even if a program is at capacity. Availability may change, or a patient may be added to a waitlist. </a:t>
            </a:r>
          </a:p>
          <a:p>
            <a:pPr algn="l">
              <a:lnSpc>
                <a:spcPts val="3780"/>
              </a:lnSpc>
            </a:pPr>
            <a:endParaRPr lang="en-US" sz="2700" dirty="0">
              <a:solidFill>
                <a:srgbClr val="000000"/>
              </a:solidFill>
              <a:latin typeface="PT Sans"/>
              <a:ea typeface="PT Sans"/>
              <a:cs typeface="PT Sans"/>
              <a:sym typeface="PT Sans"/>
            </a:endParaRPr>
          </a:p>
          <a:p>
            <a:pPr algn="l">
              <a:lnSpc>
                <a:spcPts val="3780"/>
              </a:lnSpc>
            </a:pPr>
            <a:r>
              <a:rPr lang="en-US" sz="2700" dirty="0">
                <a:solidFill>
                  <a:srgbClr val="000000"/>
                </a:solidFill>
                <a:latin typeface="PT Sans"/>
                <a:ea typeface="PT Sans"/>
                <a:cs typeface="PT Sans"/>
                <a:sym typeface="PT Sans"/>
              </a:rPr>
              <a:t>A denial at one medical respite program does not necessarily mean denial at all programs. Another location may be a better fit based on the person’s needs and the program model. </a:t>
            </a:r>
          </a:p>
        </p:txBody>
      </p:sp>
      <p:sp>
        <p:nvSpPr>
          <p:cNvPr id="6" name="Freeform 6"/>
          <p:cNvSpPr/>
          <p:nvPr/>
        </p:nvSpPr>
        <p:spPr>
          <a:xfrm>
            <a:off x="1755762" y="2989894"/>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135186" t="-213161" r="-136972" b="-80283"/>
            </a:stretch>
          </a:blipFill>
        </p:spPr>
        <p:txBody>
          <a:bodyPr/>
          <a:lstStyle/>
          <a:p>
            <a:endParaRPr lang="en-US"/>
          </a:p>
        </p:txBody>
      </p:sp>
      <p:grpSp>
        <p:nvGrpSpPr>
          <p:cNvPr id="8" name="Group 8"/>
          <p:cNvGrpSpPr/>
          <p:nvPr/>
        </p:nvGrpSpPr>
        <p:grpSpPr>
          <a:xfrm>
            <a:off x="0" y="9678255"/>
            <a:ext cx="18288000" cy="608745"/>
            <a:chOff x="0" y="0"/>
            <a:chExt cx="4816593" cy="160328"/>
          </a:xfrm>
        </p:grpSpPr>
        <p:sp>
          <p:nvSpPr>
            <p:cNvPr id="9" name="Freeform 9"/>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10" name="TextBox 10"/>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949370" cy="9758787"/>
            <a:chOff x="0" y="0"/>
            <a:chExt cx="41642567" cy="68306553"/>
          </a:xfrm>
        </p:grpSpPr>
        <p:sp>
          <p:nvSpPr>
            <p:cNvPr id="3" name="Freeform 3"/>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p:cNvSpPr txBox="1"/>
          <p:nvPr/>
        </p:nvSpPr>
        <p:spPr>
          <a:xfrm>
            <a:off x="1314406" y="4719362"/>
            <a:ext cx="3320483" cy="1049454"/>
          </a:xfrm>
          <a:prstGeom prst="rect">
            <a:avLst/>
          </a:prstGeom>
        </p:spPr>
        <p:txBody>
          <a:bodyPr wrap="square"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Referral Partner Role</a:t>
            </a:r>
          </a:p>
        </p:txBody>
      </p:sp>
      <p:sp>
        <p:nvSpPr>
          <p:cNvPr id="14" name="TextBox 14"/>
          <p:cNvSpPr txBox="1"/>
          <p:nvPr/>
        </p:nvSpPr>
        <p:spPr>
          <a:xfrm>
            <a:off x="6822422" y="3190345"/>
            <a:ext cx="10058400" cy="3377976"/>
          </a:xfrm>
          <a:prstGeom prst="rect">
            <a:avLst/>
          </a:prstGeom>
        </p:spPr>
        <p:txBody>
          <a:bodyPr wrap="square" lIns="0" tIns="0" rIns="0" bIns="0" rtlCol="0" anchor="t">
            <a:spAutoFit/>
          </a:bodyPr>
          <a:lstStyle/>
          <a:p>
            <a:pPr algn="l">
              <a:lnSpc>
                <a:spcPts val="3780"/>
              </a:lnSpc>
            </a:pPr>
            <a:r>
              <a:rPr lang="en-US" sz="2700" b="1" dirty="0">
                <a:solidFill>
                  <a:srgbClr val="B622BA"/>
                </a:solidFill>
                <a:latin typeface="PT Sans Bold"/>
                <a:ea typeface="PT Sans Bold"/>
                <a:cs typeface="PT Sans Bold"/>
                <a:sym typeface="PT Sans Bold"/>
              </a:rPr>
              <a:t>Referral partners can support this work by: </a:t>
            </a:r>
          </a:p>
          <a:p>
            <a:pPr marL="582932" lvl="1" indent="-291466" algn="l">
              <a:lnSpc>
                <a:spcPts val="3780"/>
              </a:lnSpc>
              <a:buFont typeface="Arial"/>
              <a:buChar char="•"/>
            </a:pPr>
            <a:r>
              <a:rPr lang="en-US" sz="2700" dirty="0">
                <a:solidFill>
                  <a:srgbClr val="000000"/>
                </a:solidFill>
                <a:latin typeface="PT Sans"/>
                <a:ea typeface="PT Sans"/>
                <a:cs typeface="PT Sans"/>
                <a:sym typeface="PT Sans"/>
              </a:rPr>
              <a:t>Identifying patients who may be appropriate for medical respite </a:t>
            </a:r>
          </a:p>
          <a:p>
            <a:pPr marL="582932" lvl="1" indent="-291466" algn="l">
              <a:lnSpc>
                <a:spcPts val="3780"/>
              </a:lnSpc>
              <a:buFont typeface="Arial"/>
              <a:buChar char="•"/>
            </a:pPr>
            <a:r>
              <a:rPr lang="en-US" sz="2700" dirty="0">
                <a:solidFill>
                  <a:srgbClr val="000000"/>
                </a:solidFill>
                <a:latin typeface="PT Sans"/>
                <a:ea typeface="PT Sans"/>
                <a:cs typeface="PT Sans"/>
                <a:sym typeface="PT Sans"/>
              </a:rPr>
              <a:t>Understanding referral requirements and program capacity </a:t>
            </a:r>
          </a:p>
          <a:p>
            <a:pPr marL="582932" lvl="1" indent="-291466" algn="l">
              <a:lnSpc>
                <a:spcPts val="3780"/>
              </a:lnSpc>
              <a:buFont typeface="Arial"/>
              <a:buChar char="•"/>
            </a:pPr>
            <a:r>
              <a:rPr lang="en-US" sz="2700" dirty="0">
                <a:solidFill>
                  <a:srgbClr val="000000"/>
                </a:solidFill>
                <a:latin typeface="PT Sans"/>
                <a:ea typeface="PT Sans"/>
                <a:cs typeface="PT Sans"/>
                <a:sym typeface="PT Sans"/>
              </a:rPr>
              <a:t>Sharing complete referral information </a:t>
            </a:r>
          </a:p>
          <a:p>
            <a:pPr marL="582932" lvl="1" indent="-291466" algn="l">
              <a:lnSpc>
                <a:spcPts val="3780"/>
              </a:lnSpc>
              <a:buFont typeface="Arial"/>
              <a:buChar char="•"/>
            </a:pPr>
            <a:r>
              <a:rPr lang="en-US" sz="2700" dirty="0">
                <a:solidFill>
                  <a:srgbClr val="000000"/>
                </a:solidFill>
                <a:latin typeface="PT Sans"/>
                <a:ea typeface="PT Sans"/>
                <a:cs typeface="PT Sans"/>
                <a:sym typeface="PT Sans"/>
              </a:rPr>
              <a:t>Building medical respite into discharge planning workflows when applicable </a:t>
            </a:r>
          </a:p>
          <a:p>
            <a:pPr marL="582932" lvl="1" indent="-291466" algn="l">
              <a:lnSpc>
                <a:spcPts val="3780"/>
              </a:lnSpc>
              <a:buFont typeface="Arial"/>
              <a:buChar char="•"/>
            </a:pPr>
            <a:r>
              <a:rPr lang="en-US" sz="2700" dirty="0">
                <a:solidFill>
                  <a:srgbClr val="000000"/>
                </a:solidFill>
                <a:latin typeface="PT Sans"/>
                <a:ea typeface="PT Sans"/>
                <a:cs typeface="PT Sans"/>
                <a:sym typeface="PT Sans"/>
              </a:rPr>
              <a:t>Maintaining communication with local medical respite programs </a:t>
            </a:r>
          </a:p>
        </p:txBody>
      </p:sp>
      <p:grpSp>
        <p:nvGrpSpPr>
          <p:cNvPr id="16" name="Group 16"/>
          <p:cNvGrpSpPr/>
          <p:nvPr/>
        </p:nvGrpSpPr>
        <p:grpSpPr>
          <a:xfrm>
            <a:off x="0" y="9678255"/>
            <a:ext cx="18288000" cy="608745"/>
            <a:chOff x="0" y="0"/>
            <a:chExt cx="4816593" cy="160328"/>
          </a:xfrm>
        </p:grpSpPr>
        <p:sp>
          <p:nvSpPr>
            <p:cNvPr id="17" name="Freeform 17"/>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18" name="TextBox 18"/>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grpSp>
        <p:nvGrpSpPr>
          <p:cNvPr id="19" name="Group 4">
            <a:extLst>
              <a:ext uri="{FF2B5EF4-FFF2-40B4-BE49-F238E27FC236}">
                <a16:creationId xmlns:a16="http://schemas.microsoft.com/office/drawing/2014/main" id="{60079CDC-84AB-00A2-9228-86A843205628}"/>
              </a:ext>
            </a:extLst>
          </p:cNvPr>
          <p:cNvGrpSpPr/>
          <p:nvPr/>
        </p:nvGrpSpPr>
        <p:grpSpPr>
          <a:xfrm>
            <a:off x="11235618" y="8860049"/>
            <a:ext cx="7052382" cy="1426951"/>
            <a:chOff x="0" y="0"/>
            <a:chExt cx="16200247" cy="3277894"/>
          </a:xfrm>
        </p:grpSpPr>
        <p:sp>
          <p:nvSpPr>
            <p:cNvPr id="20" name="Freeform 5">
              <a:extLst>
                <a:ext uri="{FF2B5EF4-FFF2-40B4-BE49-F238E27FC236}">
                  <a16:creationId xmlns:a16="http://schemas.microsoft.com/office/drawing/2014/main" id="{7351E9A3-ACA5-E6D0-A2FD-90133B84F1FA}"/>
                </a:ext>
              </a:extLst>
            </p:cNvPr>
            <p:cNvSpPr/>
            <p:nvPr/>
          </p:nvSpPr>
          <p:spPr>
            <a:xfrm>
              <a:off x="0" y="0"/>
              <a:ext cx="16200047" cy="3277853"/>
            </a:xfrm>
            <a:custGeom>
              <a:avLst/>
              <a:gdLst/>
              <a:ahLst/>
              <a:cxnLst/>
              <a:rect l="l" t="t" r="r" b="b"/>
              <a:pathLst>
                <a:path w="16200047" h="3277853">
                  <a:moveTo>
                    <a:pt x="0" y="0"/>
                  </a:moveTo>
                  <a:lnTo>
                    <a:pt x="16200047" y="0"/>
                  </a:lnTo>
                  <a:lnTo>
                    <a:pt x="16200047" y="3277853"/>
                  </a:lnTo>
                  <a:lnTo>
                    <a:pt x="0" y="3277853"/>
                  </a:lnTo>
                  <a:close/>
                </a:path>
              </a:pathLst>
            </a:custGeom>
            <a:solidFill>
              <a:srgbClr val="B622BA">
                <a:alpha val="10980"/>
              </a:srgbClr>
            </a:solidFill>
          </p:spPr>
          <p:txBody>
            <a:bodyPr/>
            <a:lstStyle/>
            <a:p>
              <a:endParaRPr lang="en-US"/>
            </a:p>
          </p:txBody>
        </p:sp>
      </p:grpSp>
      <p:sp>
        <p:nvSpPr>
          <p:cNvPr id="22" name="Freeform 6">
            <a:extLst>
              <a:ext uri="{FF2B5EF4-FFF2-40B4-BE49-F238E27FC236}">
                <a16:creationId xmlns:a16="http://schemas.microsoft.com/office/drawing/2014/main" id="{3320E434-74EB-6D61-7147-040CE4C9D303}"/>
              </a:ext>
            </a:extLst>
          </p:cNvPr>
          <p:cNvSpPr/>
          <p:nvPr/>
        </p:nvSpPr>
        <p:spPr>
          <a:xfrm>
            <a:off x="1755762" y="2989894"/>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2"/>
            <a:stretch>
              <a:fillRect l="-135186" t="-213161" r="-136972" b="-80283"/>
            </a:stretch>
          </a:blipFill>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F6FEA-B197-B4BF-0F20-CFCBFA3B963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ABC0AFC-C84C-D962-D410-57C77356D03E}"/>
              </a:ext>
            </a:extLst>
          </p:cNvPr>
          <p:cNvGrpSpPr/>
          <p:nvPr/>
        </p:nvGrpSpPr>
        <p:grpSpPr>
          <a:xfrm>
            <a:off x="229" y="-188908"/>
            <a:ext cx="18287771" cy="9758667"/>
            <a:chOff x="0" y="0"/>
            <a:chExt cx="41642055" cy="68305713"/>
          </a:xfrm>
        </p:grpSpPr>
        <p:sp>
          <p:nvSpPr>
            <p:cNvPr id="3" name="Freeform 3">
              <a:extLst>
                <a:ext uri="{FF2B5EF4-FFF2-40B4-BE49-F238E27FC236}">
                  <a16:creationId xmlns:a16="http://schemas.microsoft.com/office/drawing/2014/main" id="{58D1F5C2-AC98-A0C9-510F-156728D488AD}"/>
                </a:ext>
              </a:extLst>
            </p:cNvPr>
            <p:cNvSpPr/>
            <p:nvPr/>
          </p:nvSpPr>
          <p:spPr>
            <a:xfrm>
              <a:off x="0" y="0"/>
              <a:ext cx="41642055" cy="68305713"/>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grpSp>
        <p:nvGrpSpPr>
          <p:cNvPr id="7" name="Group 7">
            <a:extLst>
              <a:ext uri="{FF2B5EF4-FFF2-40B4-BE49-F238E27FC236}">
                <a16:creationId xmlns:a16="http://schemas.microsoft.com/office/drawing/2014/main" id="{9ADF379C-6500-0358-4EA7-C1B2A051ED3A}"/>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7B0E5278-E8B5-D8C0-279D-FFB2B8B8162C}"/>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B8C91015-5648-395F-46EA-404DE0694160}"/>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
        <p:nvSpPr>
          <p:cNvPr id="11" name="TextBox 3">
            <a:extLst>
              <a:ext uri="{FF2B5EF4-FFF2-40B4-BE49-F238E27FC236}">
                <a16:creationId xmlns:a16="http://schemas.microsoft.com/office/drawing/2014/main" id="{220E51BA-97F4-823E-17A9-36223FF39746}"/>
              </a:ext>
            </a:extLst>
          </p:cNvPr>
          <p:cNvSpPr txBox="1"/>
          <p:nvPr/>
        </p:nvSpPr>
        <p:spPr>
          <a:xfrm>
            <a:off x="6092838" y="3939901"/>
            <a:ext cx="10671162" cy="1555298"/>
          </a:xfrm>
          <a:prstGeom prst="rect">
            <a:avLst/>
          </a:prstGeom>
        </p:spPr>
        <p:txBody>
          <a:bodyPr wrap="square" lIns="0" tIns="0" rIns="0" bIns="0" rtlCol="0" anchor="t">
            <a:spAutoFit/>
          </a:bodyPr>
          <a:lstStyle/>
          <a:p>
            <a:pPr algn="l">
              <a:spcBef>
                <a:spcPct val="0"/>
              </a:spcBef>
            </a:pPr>
            <a:r>
              <a:rPr lang="en-US" sz="6000" dirty="0">
                <a:solidFill>
                  <a:srgbClr val="B622BA"/>
                </a:solidFill>
                <a:latin typeface="PT Serif Italics"/>
                <a:ea typeface="PT Serif Italics"/>
                <a:cs typeface="PT Serif Italics"/>
                <a:sym typeface="PT Serif Italics"/>
              </a:rPr>
              <a:t>5. The Partners</a:t>
            </a:r>
          </a:p>
          <a:p>
            <a:pPr>
              <a:lnSpc>
                <a:spcPts val="5179"/>
              </a:lnSpc>
              <a:spcBef>
                <a:spcPct val="0"/>
              </a:spcBef>
            </a:pPr>
            <a:r>
              <a:rPr lang="en-US" sz="3699" dirty="0">
                <a:solidFill>
                  <a:srgbClr val="17365F"/>
                </a:solidFill>
                <a:latin typeface="Archivo Black"/>
                <a:ea typeface="Archivo Black"/>
                <a:cs typeface="Archivo Black"/>
                <a:sym typeface="Archivo Black"/>
              </a:rPr>
              <a:t>Shared Benefits &amp; Next Steps</a:t>
            </a:r>
          </a:p>
        </p:txBody>
      </p:sp>
      <p:sp>
        <p:nvSpPr>
          <p:cNvPr id="5" name="Freeform 15">
            <a:extLst>
              <a:ext uri="{FF2B5EF4-FFF2-40B4-BE49-F238E27FC236}">
                <a16:creationId xmlns:a16="http://schemas.microsoft.com/office/drawing/2014/main" id="{A9E8BBCB-19D1-56CE-385C-E5E04EDB6487}"/>
              </a:ext>
            </a:extLst>
          </p:cNvPr>
          <p:cNvSpPr/>
          <p:nvPr/>
        </p:nvSpPr>
        <p:spPr>
          <a:xfrm>
            <a:off x="2819400" y="3238500"/>
            <a:ext cx="2985588" cy="2583658"/>
          </a:xfrm>
          <a:custGeom>
            <a:avLst/>
            <a:gdLst/>
            <a:ahLst/>
            <a:cxnLst/>
            <a:rect l="l" t="t" r="r" b="b"/>
            <a:pathLst>
              <a:path w="1404946" h="1276492">
                <a:moveTo>
                  <a:pt x="0" y="0"/>
                </a:moveTo>
                <a:lnTo>
                  <a:pt x="1404946" y="0"/>
                </a:lnTo>
                <a:lnTo>
                  <a:pt x="1404946" y="1276493"/>
                </a:lnTo>
                <a:lnTo>
                  <a:pt x="0" y="1276493"/>
                </a:lnTo>
                <a:lnTo>
                  <a:pt x="0" y="0"/>
                </a:lnTo>
                <a:close/>
              </a:path>
            </a:pathLst>
          </a:custGeom>
          <a:blipFill>
            <a:blip r:embed="rId3"/>
            <a:stretch>
              <a:fillRect l="-512745" t="-22489" r="-33021" b="-410573"/>
            </a:stretch>
          </a:blipFill>
        </p:spPr>
        <p:txBody>
          <a:bodyPr/>
          <a:lstStyle/>
          <a:p>
            <a:endParaRPr lang="en-US" dirty="0"/>
          </a:p>
        </p:txBody>
      </p:sp>
    </p:spTree>
    <p:extLst>
      <p:ext uri="{BB962C8B-B14F-4D97-AF65-F5344CB8AC3E}">
        <p14:creationId xmlns:p14="http://schemas.microsoft.com/office/powerpoint/2010/main" val="339201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DFE1B-E936-D4A4-61A5-CBA39FFD19A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D9FCD94-31A8-601E-50FE-7C86143F7847}"/>
              </a:ext>
            </a:extLst>
          </p:cNvPr>
          <p:cNvGrpSpPr/>
          <p:nvPr/>
        </p:nvGrpSpPr>
        <p:grpSpPr>
          <a:xfrm>
            <a:off x="0" y="0"/>
            <a:ext cx="5949370" cy="9758787"/>
            <a:chOff x="0" y="0"/>
            <a:chExt cx="41642567" cy="68306553"/>
          </a:xfrm>
        </p:grpSpPr>
        <p:sp>
          <p:nvSpPr>
            <p:cNvPr id="3" name="Freeform 3">
              <a:extLst>
                <a:ext uri="{FF2B5EF4-FFF2-40B4-BE49-F238E27FC236}">
                  <a16:creationId xmlns:a16="http://schemas.microsoft.com/office/drawing/2014/main" id="{F504BD20-BAC8-A444-ECD3-E0329256031D}"/>
                </a:ext>
              </a:extLst>
            </p:cNvPr>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a:extLst>
              <a:ext uri="{FF2B5EF4-FFF2-40B4-BE49-F238E27FC236}">
                <a16:creationId xmlns:a16="http://schemas.microsoft.com/office/drawing/2014/main" id="{45C8D296-C90D-EB93-78D0-9EA6A32EBC13}"/>
              </a:ext>
            </a:extLst>
          </p:cNvPr>
          <p:cNvSpPr txBox="1"/>
          <p:nvPr/>
        </p:nvSpPr>
        <p:spPr>
          <a:xfrm>
            <a:off x="873125" y="4671737"/>
            <a:ext cx="4203120" cy="1588063"/>
          </a:xfrm>
          <a:prstGeom prst="rect">
            <a:avLst/>
          </a:prstGeom>
        </p:spPr>
        <p:txBody>
          <a:bodyPr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How Medical Respite Supports Referral Partners</a:t>
            </a:r>
          </a:p>
        </p:txBody>
      </p:sp>
      <p:sp>
        <p:nvSpPr>
          <p:cNvPr id="5" name="TextBox 5">
            <a:extLst>
              <a:ext uri="{FF2B5EF4-FFF2-40B4-BE49-F238E27FC236}">
                <a16:creationId xmlns:a16="http://schemas.microsoft.com/office/drawing/2014/main" id="{5A4B8693-A3B6-8434-C299-7846AA9B29E2}"/>
              </a:ext>
            </a:extLst>
          </p:cNvPr>
          <p:cNvSpPr txBox="1"/>
          <p:nvPr/>
        </p:nvSpPr>
        <p:spPr>
          <a:xfrm>
            <a:off x="6805797" y="3387767"/>
            <a:ext cx="10472813" cy="4358116"/>
          </a:xfrm>
          <a:prstGeom prst="rect">
            <a:avLst/>
          </a:prstGeom>
        </p:spPr>
        <p:txBody>
          <a:bodyPr lIns="0" tIns="0" rIns="0" bIns="0" rtlCol="0" anchor="t">
            <a:spAutoFit/>
          </a:bodyPr>
          <a:lstStyle/>
          <a:p>
            <a:pPr algn="l">
              <a:lnSpc>
                <a:spcPts val="3780"/>
              </a:lnSpc>
            </a:pPr>
            <a:r>
              <a:rPr lang="en-US" sz="2700" b="1" dirty="0">
                <a:solidFill>
                  <a:srgbClr val="B622BA"/>
                </a:solidFill>
                <a:latin typeface="PT Sans Bold"/>
                <a:ea typeface="PT Sans Bold"/>
                <a:cs typeface="PT Sans Bold"/>
                <a:sym typeface="PT Sans Bold"/>
              </a:rPr>
              <a:t>Medical respite can help referral partners by: </a:t>
            </a:r>
          </a:p>
          <a:p>
            <a:pPr marL="582932" lvl="1" indent="-291466">
              <a:lnSpc>
                <a:spcPts val="3780"/>
              </a:lnSpc>
              <a:buFont typeface="Arial"/>
              <a:buChar char="•"/>
            </a:pPr>
            <a:r>
              <a:rPr lang="en-US" sz="2800" dirty="0"/>
              <a:t>Providing a safe discharge option, when appropriate </a:t>
            </a:r>
          </a:p>
          <a:p>
            <a:pPr marL="582932" lvl="1" indent="-291466">
              <a:lnSpc>
                <a:spcPts val="3780"/>
              </a:lnSpc>
              <a:buFont typeface="Arial"/>
              <a:buChar char="•"/>
            </a:pPr>
            <a:r>
              <a:rPr lang="en-US" sz="2800" dirty="0"/>
              <a:t>Reducing avoidable hospital readmissions </a:t>
            </a:r>
          </a:p>
          <a:p>
            <a:pPr marL="582932" lvl="1" indent="-291466">
              <a:lnSpc>
                <a:spcPts val="3780"/>
              </a:lnSpc>
              <a:buFont typeface="Arial"/>
              <a:buChar char="•"/>
            </a:pPr>
            <a:r>
              <a:rPr lang="en-US" sz="2800" dirty="0"/>
              <a:t>Preventing health conditions from escalating to ER visits </a:t>
            </a:r>
          </a:p>
          <a:p>
            <a:pPr marL="582932" lvl="1" indent="-291466">
              <a:lnSpc>
                <a:spcPts val="3780"/>
              </a:lnSpc>
              <a:buFont typeface="Arial"/>
              <a:buChar char="•"/>
            </a:pPr>
            <a:r>
              <a:rPr lang="en-US" sz="2800" dirty="0"/>
              <a:t>Reducing unnecessary inpatient length of stay </a:t>
            </a:r>
          </a:p>
          <a:p>
            <a:pPr marL="582932" lvl="1" indent="-291466">
              <a:lnSpc>
                <a:spcPts val="3780"/>
              </a:lnSpc>
              <a:buFont typeface="Arial"/>
              <a:buChar char="•"/>
            </a:pPr>
            <a:r>
              <a:rPr lang="en-US" sz="2800" dirty="0"/>
              <a:t>Increasing engagement with outpatient care </a:t>
            </a:r>
          </a:p>
          <a:p>
            <a:pPr marL="582932" lvl="1" indent="-291466">
              <a:lnSpc>
                <a:spcPts val="3780"/>
              </a:lnSpc>
              <a:buFont typeface="Arial"/>
              <a:buChar char="•"/>
            </a:pPr>
            <a:r>
              <a:rPr lang="en-US" sz="2800" dirty="0"/>
              <a:t>Connecting patients to long-term supports and follow-up care </a:t>
            </a:r>
          </a:p>
          <a:p>
            <a:pPr marL="582932" lvl="1" indent="-291466">
              <a:lnSpc>
                <a:spcPts val="3780"/>
              </a:lnSpc>
              <a:buFont typeface="Arial"/>
              <a:buChar char="•"/>
            </a:pPr>
            <a:r>
              <a:rPr lang="en-US" sz="2800" dirty="0"/>
              <a:t>Strengthening coordination across healthcare and community partners</a:t>
            </a:r>
            <a:endParaRPr lang="en-US" sz="2700" dirty="0">
              <a:solidFill>
                <a:srgbClr val="000000"/>
              </a:solidFill>
              <a:latin typeface="PT Sans"/>
              <a:ea typeface="PT Sans"/>
              <a:cs typeface="PT Sans"/>
              <a:sym typeface="PT Sans"/>
            </a:endParaRPr>
          </a:p>
        </p:txBody>
      </p:sp>
      <p:grpSp>
        <p:nvGrpSpPr>
          <p:cNvPr id="16" name="Group 16">
            <a:extLst>
              <a:ext uri="{FF2B5EF4-FFF2-40B4-BE49-F238E27FC236}">
                <a16:creationId xmlns:a16="http://schemas.microsoft.com/office/drawing/2014/main" id="{8892C0E0-71E0-9CF5-D00C-BC80085108BA}"/>
              </a:ext>
            </a:extLst>
          </p:cNvPr>
          <p:cNvGrpSpPr/>
          <p:nvPr/>
        </p:nvGrpSpPr>
        <p:grpSpPr>
          <a:xfrm>
            <a:off x="0" y="9678255"/>
            <a:ext cx="18288000" cy="608745"/>
            <a:chOff x="0" y="0"/>
            <a:chExt cx="4816593" cy="160328"/>
          </a:xfrm>
        </p:grpSpPr>
        <p:sp>
          <p:nvSpPr>
            <p:cNvPr id="17" name="Freeform 17">
              <a:extLst>
                <a:ext uri="{FF2B5EF4-FFF2-40B4-BE49-F238E27FC236}">
                  <a16:creationId xmlns:a16="http://schemas.microsoft.com/office/drawing/2014/main" id="{623E5834-474F-B283-F06A-EB501B3F82AB}"/>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18" name="TextBox 18">
              <a:extLst>
                <a:ext uri="{FF2B5EF4-FFF2-40B4-BE49-F238E27FC236}">
                  <a16:creationId xmlns:a16="http://schemas.microsoft.com/office/drawing/2014/main" id="{46A63423-5B3C-ACA6-0A99-624EFCB0EF2E}"/>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
        <p:nvSpPr>
          <p:cNvPr id="20" name="Freeform 15">
            <a:extLst>
              <a:ext uri="{FF2B5EF4-FFF2-40B4-BE49-F238E27FC236}">
                <a16:creationId xmlns:a16="http://schemas.microsoft.com/office/drawing/2014/main" id="{82592E44-48C6-4B61-0197-64BA3BBD592B}"/>
              </a:ext>
            </a:extLst>
          </p:cNvPr>
          <p:cNvSpPr/>
          <p:nvPr/>
        </p:nvSpPr>
        <p:spPr>
          <a:xfrm>
            <a:off x="2272212" y="3245642"/>
            <a:ext cx="1404946" cy="1276492"/>
          </a:xfrm>
          <a:custGeom>
            <a:avLst/>
            <a:gdLst/>
            <a:ahLst/>
            <a:cxnLst/>
            <a:rect l="l" t="t" r="r" b="b"/>
            <a:pathLst>
              <a:path w="1404946" h="1276492">
                <a:moveTo>
                  <a:pt x="0" y="0"/>
                </a:moveTo>
                <a:lnTo>
                  <a:pt x="1404946" y="0"/>
                </a:lnTo>
                <a:lnTo>
                  <a:pt x="1404946" y="1276493"/>
                </a:lnTo>
                <a:lnTo>
                  <a:pt x="0" y="1276493"/>
                </a:lnTo>
                <a:lnTo>
                  <a:pt x="0" y="0"/>
                </a:lnTo>
                <a:close/>
              </a:path>
            </a:pathLst>
          </a:custGeom>
          <a:blipFill>
            <a:blip r:embed="rId3"/>
            <a:stretch>
              <a:fillRect l="-512745" t="-22489" r="-33021" b="-410573"/>
            </a:stretch>
          </a:blipFill>
        </p:spPr>
        <p:txBody>
          <a:bodyPr/>
          <a:lstStyle/>
          <a:p>
            <a:endParaRPr lang="en-US"/>
          </a:p>
        </p:txBody>
      </p:sp>
    </p:spTree>
    <p:extLst>
      <p:ext uri="{BB962C8B-B14F-4D97-AF65-F5344CB8AC3E}">
        <p14:creationId xmlns:p14="http://schemas.microsoft.com/office/powerpoint/2010/main" val="3761418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5EA3D-8036-D07A-4085-F3C34497C07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7792B6C-FFB9-A4EB-61D2-88A9F7087B25}"/>
              </a:ext>
            </a:extLst>
          </p:cNvPr>
          <p:cNvGrpSpPr/>
          <p:nvPr/>
        </p:nvGrpSpPr>
        <p:grpSpPr>
          <a:xfrm>
            <a:off x="0" y="0"/>
            <a:ext cx="5949370" cy="9758787"/>
            <a:chOff x="0" y="0"/>
            <a:chExt cx="41642567" cy="68306553"/>
          </a:xfrm>
        </p:grpSpPr>
        <p:sp>
          <p:nvSpPr>
            <p:cNvPr id="3" name="Freeform 3">
              <a:extLst>
                <a:ext uri="{FF2B5EF4-FFF2-40B4-BE49-F238E27FC236}">
                  <a16:creationId xmlns:a16="http://schemas.microsoft.com/office/drawing/2014/main" id="{8CECDAF7-6D1A-609B-DA16-146C03162186}"/>
                </a:ext>
              </a:extLst>
            </p:cNvPr>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a:extLst>
              <a:ext uri="{FF2B5EF4-FFF2-40B4-BE49-F238E27FC236}">
                <a16:creationId xmlns:a16="http://schemas.microsoft.com/office/drawing/2014/main" id="{3BCC0A7B-73F3-4DAB-8380-9961BF8679E6}"/>
              </a:ext>
            </a:extLst>
          </p:cNvPr>
          <p:cNvSpPr txBox="1"/>
          <p:nvPr/>
        </p:nvSpPr>
        <p:spPr>
          <a:xfrm>
            <a:off x="873125" y="4671737"/>
            <a:ext cx="4203120" cy="510845"/>
          </a:xfrm>
          <a:prstGeom prst="rect">
            <a:avLst/>
          </a:prstGeom>
        </p:spPr>
        <p:txBody>
          <a:bodyPr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In Summary</a:t>
            </a:r>
          </a:p>
        </p:txBody>
      </p:sp>
      <p:grpSp>
        <p:nvGrpSpPr>
          <p:cNvPr id="7" name="Group 7">
            <a:extLst>
              <a:ext uri="{FF2B5EF4-FFF2-40B4-BE49-F238E27FC236}">
                <a16:creationId xmlns:a16="http://schemas.microsoft.com/office/drawing/2014/main" id="{12EE724F-FAE4-7924-6A59-4C1AB87C4632}"/>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5084A585-B509-37F3-08B9-2D242B08AB0F}"/>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0539B0E1-B902-6F1B-287F-3C1F1F0C9A8E}"/>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grpSp>
        <p:nvGrpSpPr>
          <p:cNvPr id="10" name="Group 7">
            <a:extLst>
              <a:ext uri="{FF2B5EF4-FFF2-40B4-BE49-F238E27FC236}">
                <a16:creationId xmlns:a16="http://schemas.microsoft.com/office/drawing/2014/main" id="{724F2F78-44F5-55F8-433F-8DD91D6910E6}"/>
              </a:ext>
            </a:extLst>
          </p:cNvPr>
          <p:cNvGrpSpPr/>
          <p:nvPr/>
        </p:nvGrpSpPr>
        <p:grpSpPr>
          <a:xfrm>
            <a:off x="8458200" y="3042368"/>
            <a:ext cx="6968494" cy="2678823"/>
            <a:chOff x="0" y="0"/>
            <a:chExt cx="12721750" cy="3974107"/>
          </a:xfrm>
        </p:grpSpPr>
        <p:grpSp>
          <p:nvGrpSpPr>
            <p:cNvPr id="11" name="Group 8">
              <a:extLst>
                <a:ext uri="{FF2B5EF4-FFF2-40B4-BE49-F238E27FC236}">
                  <a16:creationId xmlns:a16="http://schemas.microsoft.com/office/drawing/2014/main" id="{20A6EE6A-6A13-5038-389D-1302AF6AF7C7}"/>
                </a:ext>
              </a:extLst>
            </p:cNvPr>
            <p:cNvGrpSpPr/>
            <p:nvPr/>
          </p:nvGrpSpPr>
          <p:grpSpPr>
            <a:xfrm>
              <a:off x="88900" y="79939"/>
              <a:ext cx="12548495" cy="3804160"/>
              <a:chOff x="0" y="0"/>
              <a:chExt cx="4209114" cy="1276021"/>
            </a:xfrm>
          </p:grpSpPr>
          <p:sp>
            <p:nvSpPr>
              <p:cNvPr id="16" name="Freeform 9">
                <a:extLst>
                  <a:ext uri="{FF2B5EF4-FFF2-40B4-BE49-F238E27FC236}">
                    <a16:creationId xmlns:a16="http://schemas.microsoft.com/office/drawing/2014/main" id="{BFB3026B-6EFA-B133-C5AF-225D63902D15}"/>
                  </a:ext>
                </a:extLst>
              </p:cNvPr>
              <p:cNvSpPr/>
              <p:nvPr/>
            </p:nvSpPr>
            <p:spPr>
              <a:xfrm>
                <a:off x="0" y="0"/>
                <a:ext cx="4209114" cy="1276021"/>
              </a:xfrm>
              <a:custGeom>
                <a:avLst/>
                <a:gdLst/>
                <a:ahLst/>
                <a:cxnLst/>
                <a:rect l="l" t="t" r="r" b="b"/>
                <a:pathLst>
                  <a:path w="4209114" h="1276021">
                    <a:moveTo>
                      <a:pt x="0" y="0"/>
                    </a:moveTo>
                    <a:lnTo>
                      <a:pt x="4209114" y="0"/>
                    </a:lnTo>
                    <a:lnTo>
                      <a:pt x="4209114" y="1276021"/>
                    </a:lnTo>
                    <a:lnTo>
                      <a:pt x="0" y="1276021"/>
                    </a:lnTo>
                    <a:close/>
                  </a:path>
                </a:pathLst>
              </a:custGeom>
              <a:solidFill>
                <a:srgbClr val="F1F1F1"/>
              </a:solidFill>
            </p:spPr>
            <p:txBody>
              <a:bodyPr/>
              <a:lstStyle/>
              <a:p>
                <a:endParaRPr lang="en-US"/>
              </a:p>
            </p:txBody>
          </p:sp>
          <p:sp>
            <p:nvSpPr>
              <p:cNvPr id="17" name="TextBox 10">
                <a:extLst>
                  <a:ext uri="{FF2B5EF4-FFF2-40B4-BE49-F238E27FC236}">
                    <a16:creationId xmlns:a16="http://schemas.microsoft.com/office/drawing/2014/main" id="{FBC0B704-7DA0-F961-3603-854366F571A2}"/>
                  </a:ext>
                </a:extLst>
              </p:cNvPr>
              <p:cNvSpPr txBox="1"/>
              <p:nvPr/>
            </p:nvSpPr>
            <p:spPr>
              <a:xfrm>
                <a:off x="0" y="-28575"/>
                <a:ext cx="4209114" cy="1304596"/>
              </a:xfrm>
              <a:prstGeom prst="rect">
                <a:avLst/>
              </a:prstGeom>
            </p:spPr>
            <p:txBody>
              <a:bodyPr lIns="47790" tIns="47790" rIns="47790" bIns="47790" rtlCol="0" anchor="ctr"/>
              <a:lstStyle/>
              <a:p>
                <a:pPr algn="ctr">
                  <a:lnSpc>
                    <a:spcPts val="1843"/>
                  </a:lnSpc>
                </a:pPr>
                <a:endParaRPr/>
              </a:p>
            </p:txBody>
          </p:sp>
        </p:grpSp>
        <p:sp>
          <p:nvSpPr>
            <p:cNvPr id="12" name="AutoShape 11">
              <a:extLst>
                <a:ext uri="{FF2B5EF4-FFF2-40B4-BE49-F238E27FC236}">
                  <a16:creationId xmlns:a16="http://schemas.microsoft.com/office/drawing/2014/main" id="{B584CE74-5C16-E7E7-6BE8-87524E0B34E8}"/>
                </a:ext>
              </a:extLst>
            </p:cNvPr>
            <p:cNvSpPr/>
            <p:nvPr/>
          </p:nvSpPr>
          <p:spPr>
            <a:xfrm flipV="1">
              <a:off x="44450" y="3929657"/>
              <a:ext cx="596026" cy="0"/>
            </a:xfrm>
            <a:prstGeom prst="line">
              <a:avLst/>
            </a:prstGeom>
            <a:ln w="88900" cap="flat">
              <a:solidFill>
                <a:srgbClr val="B622BA"/>
              </a:solidFill>
              <a:prstDash val="solid"/>
              <a:headEnd type="none" w="sm" len="sm"/>
              <a:tailEnd type="none" w="sm" len="sm"/>
            </a:ln>
          </p:spPr>
          <p:txBody>
            <a:bodyPr/>
            <a:lstStyle/>
            <a:p>
              <a:endParaRPr lang="en-US"/>
            </a:p>
          </p:txBody>
        </p:sp>
        <p:sp>
          <p:nvSpPr>
            <p:cNvPr id="13" name="AutoShape 12">
              <a:extLst>
                <a:ext uri="{FF2B5EF4-FFF2-40B4-BE49-F238E27FC236}">
                  <a16:creationId xmlns:a16="http://schemas.microsoft.com/office/drawing/2014/main" id="{AC93898A-5F48-1AAA-D37C-203CC2B63F29}"/>
                </a:ext>
              </a:extLst>
            </p:cNvPr>
            <p:cNvSpPr/>
            <p:nvPr/>
          </p:nvSpPr>
          <p:spPr>
            <a:xfrm flipV="1">
              <a:off x="44450" y="3422531"/>
              <a:ext cx="0" cy="551576"/>
            </a:xfrm>
            <a:prstGeom prst="line">
              <a:avLst/>
            </a:prstGeom>
            <a:ln w="88900" cap="flat">
              <a:solidFill>
                <a:srgbClr val="B622BA"/>
              </a:solidFill>
              <a:prstDash val="solid"/>
              <a:headEnd type="none" w="sm" len="sm"/>
              <a:tailEnd type="none" w="sm" len="sm"/>
            </a:ln>
          </p:spPr>
          <p:txBody>
            <a:bodyPr/>
            <a:lstStyle/>
            <a:p>
              <a:endParaRPr lang="en-US"/>
            </a:p>
          </p:txBody>
        </p:sp>
        <p:sp>
          <p:nvSpPr>
            <p:cNvPr id="14" name="AutoShape 13">
              <a:extLst>
                <a:ext uri="{FF2B5EF4-FFF2-40B4-BE49-F238E27FC236}">
                  <a16:creationId xmlns:a16="http://schemas.microsoft.com/office/drawing/2014/main" id="{1A983E25-584D-F6E9-6641-E5CF15ED61D5}"/>
                </a:ext>
              </a:extLst>
            </p:cNvPr>
            <p:cNvSpPr/>
            <p:nvPr/>
          </p:nvSpPr>
          <p:spPr>
            <a:xfrm flipH="1">
              <a:off x="12081274" y="44450"/>
              <a:ext cx="596026" cy="0"/>
            </a:xfrm>
            <a:prstGeom prst="line">
              <a:avLst/>
            </a:prstGeom>
            <a:ln w="88900" cap="flat">
              <a:solidFill>
                <a:srgbClr val="B622BA"/>
              </a:solidFill>
              <a:prstDash val="solid"/>
              <a:headEnd type="none" w="sm" len="sm"/>
              <a:tailEnd type="none" w="sm" len="sm"/>
            </a:ln>
          </p:spPr>
          <p:txBody>
            <a:bodyPr/>
            <a:lstStyle/>
            <a:p>
              <a:endParaRPr lang="en-US"/>
            </a:p>
          </p:txBody>
        </p:sp>
        <p:sp>
          <p:nvSpPr>
            <p:cNvPr id="15" name="AutoShape 14">
              <a:extLst>
                <a:ext uri="{FF2B5EF4-FFF2-40B4-BE49-F238E27FC236}">
                  <a16:creationId xmlns:a16="http://schemas.microsoft.com/office/drawing/2014/main" id="{0B07DA02-DB83-D752-0F2C-2268AA308BB0}"/>
                </a:ext>
              </a:extLst>
            </p:cNvPr>
            <p:cNvSpPr/>
            <p:nvPr/>
          </p:nvSpPr>
          <p:spPr>
            <a:xfrm>
              <a:off x="12677300" y="0"/>
              <a:ext cx="0" cy="551576"/>
            </a:xfrm>
            <a:prstGeom prst="line">
              <a:avLst/>
            </a:prstGeom>
            <a:ln w="88900" cap="flat">
              <a:solidFill>
                <a:srgbClr val="B622BA"/>
              </a:solidFill>
              <a:prstDash val="solid"/>
              <a:headEnd type="none" w="sm" len="sm"/>
              <a:tailEnd type="none" w="sm" len="sm"/>
            </a:ln>
          </p:spPr>
          <p:txBody>
            <a:bodyPr/>
            <a:lstStyle/>
            <a:p>
              <a:endParaRPr lang="en-US"/>
            </a:p>
          </p:txBody>
        </p:sp>
      </p:grpSp>
      <p:sp>
        <p:nvSpPr>
          <p:cNvPr id="19" name="TextBox 18">
            <a:extLst>
              <a:ext uri="{FF2B5EF4-FFF2-40B4-BE49-F238E27FC236}">
                <a16:creationId xmlns:a16="http://schemas.microsoft.com/office/drawing/2014/main" id="{3FA8ADAF-3936-D539-B2B3-B4BA0CB82DF7}"/>
              </a:ext>
            </a:extLst>
          </p:cNvPr>
          <p:cNvSpPr txBox="1"/>
          <p:nvPr/>
        </p:nvSpPr>
        <p:spPr>
          <a:xfrm>
            <a:off x="8762108" y="3414168"/>
            <a:ext cx="6476997" cy="2008370"/>
          </a:xfrm>
          <a:prstGeom prst="rect">
            <a:avLst/>
          </a:prstGeom>
          <a:noFill/>
        </p:spPr>
        <p:txBody>
          <a:bodyPr wrap="square">
            <a:spAutoFit/>
          </a:bodyPr>
          <a:lstStyle/>
          <a:p>
            <a:pPr algn="ctr">
              <a:lnSpc>
                <a:spcPts val="3779"/>
              </a:lnSpc>
              <a:spcBef>
                <a:spcPct val="0"/>
              </a:spcBef>
            </a:pPr>
            <a:r>
              <a:rPr lang="en-US" sz="2700" dirty="0">
                <a:solidFill>
                  <a:srgbClr val="000000"/>
                </a:solidFill>
                <a:latin typeface="PT Sans" panose="020B0503020203020204" pitchFamily="34" charset="0"/>
                <a:ea typeface="PT Sans"/>
                <a:cs typeface="PT Sans"/>
                <a:sym typeface="PT Sans"/>
              </a:rPr>
              <a:t>Medical respite is </a:t>
            </a:r>
            <a:r>
              <a:rPr lang="en-US" sz="2700" dirty="0">
                <a:latin typeface="PT Sans" panose="020B0503020203020204" pitchFamily="34" charset="0"/>
              </a:rPr>
              <a:t>a safe discharge option that helps patients recover outside the hospital while reducing readmissions and easing discharge pressure.</a:t>
            </a:r>
            <a:endParaRPr lang="en-US" sz="2700" dirty="0">
              <a:solidFill>
                <a:srgbClr val="000000"/>
              </a:solidFill>
              <a:latin typeface="PT Sans" panose="020B0503020203020204" pitchFamily="34" charset="0"/>
              <a:ea typeface="PT Sans"/>
              <a:cs typeface="PT Sans"/>
              <a:sym typeface="PT Sans"/>
            </a:endParaRPr>
          </a:p>
        </p:txBody>
      </p:sp>
      <p:grpSp>
        <p:nvGrpSpPr>
          <p:cNvPr id="20" name="Group 4">
            <a:extLst>
              <a:ext uri="{FF2B5EF4-FFF2-40B4-BE49-F238E27FC236}">
                <a16:creationId xmlns:a16="http://schemas.microsoft.com/office/drawing/2014/main" id="{276D633C-88C3-203A-05FF-55B5F4580872}"/>
              </a:ext>
            </a:extLst>
          </p:cNvPr>
          <p:cNvGrpSpPr/>
          <p:nvPr/>
        </p:nvGrpSpPr>
        <p:grpSpPr>
          <a:xfrm>
            <a:off x="11235618" y="8860049"/>
            <a:ext cx="7052382" cy="1426951"/>
            <a:chOff x="0" y="0"/>
            <a:chExt cx="16200247" cy="3277894"/>
          </a:xfrm>
        </p:grpSpPr>
        <p:sp>
          <p:nvSpPr>
            <p:cNvPr id="21" name="Freeform 5">
              <a:extLst>
                <a:ext uri="{FF2B5EF4-FFF2-40B4-BE49-F238E27FC236}">
                  <a16:creationId xmlns:a16="http://schemas.microsoft.com/office/drawing/2014/main" id="{995B27A0-9D1E-CFBB-4671-6BA982792124}"/>
                </a:ext>
              </a:extLst>
            </p:cNvPr>
            <p:cNvSpPr/>
            <p:nvPr/>
          </p:nvSpPr>
          <p:spPr>
            <a:xfrm>
              <a:off x="0" y="0"/>
              <a:ext cx="16200047" cy="3277853"/>
            </a:xfrm>
            <a:custGeom>
              <a:avLst/>
              <a:gdLst/>
              <a:ahLst/>
              <a:cxnLst/>
              <a:rect l="l" t="t" r="r" b="b"/>
              <a:pathLst>
                <a:path w="16200047" h="3277853">
                  <a:moveTo>
                    <a:pt x="0" y="0"/>
                  </a:moveTo>
                  <a:lnTo>
                    <a:pt x="16200047" y="0"/>
                  </a:lnTo>
                  <a:lnTo>
                    <a:pt x="16200047" y="3277853"/>
                  </a:lnTo>
                  <a:lnTo>
                    <a:pt x="0" y="3277853"/>
                  </a:lnTo>
                  <a:close/>
                </a:path>
              </a:pathLst>
            </a:custGeom>
            <a:solidFill>
              <a:srgbClr val="B622BA">
                <a:alpha val="10980"/>
              </a:srgbClr>
            </a:solidFill>
          </p:spPr>
          <p:txBody>
            <a:bodyPr/>
            <a:lstStyle/>
            <a:p>
              <a:endParaRPr lang="en-US"/>
            </a:p>
          </p:txBody>
        </p:sp>
      </p:grpSp>
      <p:sp>
        <p:nvSpPr>
          <p:cNvPr id="6" name="Freeform 15">
            <a:extLst>
              <a:ext uri="{FF2B5EF4-FFF2-40B4-BE49-F238E27FC236}">
                <a16:creationId xmlns:a16="http://schemas.microsoft.com/office/drawing/2014/main" id="{42838933-8D6F-E0A4-C1D3-0DED01529DAA}"/>
              </a:ext>
            </a:extLst>
          </p:cNvPr>
          <p:cNvSpPr/>
          <p:nvPr/>
        </p:nvSpPr>
        <p:spPr>
          <a:xfrm>
            <a:off x="2272212" y="3245642"/>
            <a:ext cx="1404946" cy="1276492"/>
          </a:xfrm>
          <a:custGeom>
            <a:avLst/>
            <a:gdLst/>
            <a:ahLst/>
            <a:cxnLst/>
            <a:rect l="l" t="t" r="r" b="b"/>
            <a:pathLst>
              <a:path w="1404946" h="1276492">
                <a:moveTo>
                  <a:pt x="0" y="0"/>
                </a:moveTo>
                <a:lnTo>
                  <a:pt x="1404946" y="0"/>
                </a:lnTo>
                <a:lnTo>
                  <a:pt x="1404946" y="1276493"/>
                </a:lnTo>
                <a:lnTo>
                  <a:pt x="0" y="1276493"/>
                </a:lnTo>
                <a:lnTo>
                  <a:pt x="0" y="0"/>
                </a:lnTo>
                <a:close/>
              </a:path>
            </a:pathLst>
          </a:custGeom>
          <a:blipFill>
            <a:blip r:embed="rId3"/>
            <a:stretch>
              <a:fillRect l="-512745" t="-22489" r="-33021" b="-410573"/>
            </a:stretch>
          </a:blipFill>
        </p:spPr>
        <p:txBody>
          <a:bodyPr/>
          <a:lstStyle/>
          <a:p>
            <a:endParaRPr lang="en-US"/>
          </a:p>
        </p:txBody>
      </p:sp>
    </p:spTree>
    <p:extLst>
      <p:ext uri="{BB962C8B-B14F-4D97-AF65-F5344CB8AC3E}">
        <p14:creationId xmlns:p14="http://schemas.microsoft.com/office/powerpoint/2010/main" val="1897444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949370" cy="9758787"/>
            <a:chOff x="0" y="0"/>
            <a:chExt cx="41642567" cy="68306553"/>
          </a:xfrm>
        </p:grpSpPr>
        <p:sp>
          <p:nvSpPr>
            <p:cNvPr id="3" name="Freeform 3"/>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p:cNvSpPr txBox="1"/>
          <p:nvPr/>
        </p:nvSpPr>
        <p:spPr>
          <a:xfrm>
            <a:off x="873125" y="4671737"/>
            <a:ext cx="4203120" cy="504825"/>
          </a:xfrm>
          <a:prstGeom prst="rect">
            <a:avLst/>
          </a:prstGeom>
        </p:spPr>
        <p:txBody>
          <a:bodyPr lIns="0" tIns="0" rIns="0" bIns="0" rtlCol="0" anchor="t">
            <a:spAutoFit/>
          </a:bodyPr>
          <a:lstStyle/>
          <a:p>
            <a:pPr algn="ctr">
              <a:lnSpc>
                <a:spcPts val="4199"/>
              </a:lnSpc>
              <a:spcBef>
                <a:spcPct val="0"/>
              </a:spcBef>
            </a:pPr>
            <a:r>
              <a:rPr lang="en-US" sz="2999">
                <a:solidFill>
                  <a:srgbClr val="17365F"/>
                </a:solidFill>
                <a:latin typeface="Archivo Black"/>
                <a:ea typeface="Archivo Black"/>
                <a:cs typeface="Archivo Black"/>
                <a:sym typeface="Archivo Black"/>
              </a:rPr>
              <a:t>Next steps</a:t>
            </a:r>
          </a:p>
        </p:txBody>
      </p:sp>
      <p:sp>
        <p:nvSpPr>
          <p:cNvPr id="5" name="TextBox 5"/>
          <p:cNvSpPr txBox="1"/>
          <p:nvPr/>
        </p:nvSpPr>
        <p:spPr>
          <a:xfrm>
            <a:off x="6410511" y="3434001"/>
            <a:ext cx="10658290" cy="4352602"/>
          </a:xfrm>
          <a:prstGeom prst="rect">
            <a:avLst/>
          </a:prstGeom>
        </p:spPr>
        <p:txBody>
          <a:bodyPr wrap="square" lIns="0" tIns="0" rIns="0" bIns="0" rtlCol="0" anchor="t">
            <a:spAutoFit/>
          </a:bodyPr>
          <a:lstStyle/>
          <a:p>
            <a:pPr algn="l">
              <a:lnSpc>
                <a:spcPts val="3780"/>
              </a:lnSpc>
            </a:pPr>
            <a:r>
              <a:rPr lang="en-US" sz="2700" b="1" dirty="0">
                <a:solidFill>
                  <a:srgbClr val="B622BA"/>
                </a:solidFill>
                <a:latin typeface="PT Sans Bold"/>
                <a:ea typeface="PT Sans Bold"/>
                <a:cs typeface="PT Sans Bold"/>
                <a:sym typeface="PT Sans Bold"/>
              </a:rPr>
              <a:t>After this presentation, partners can:</a:t>
            </a:r>
          </a:p>
          <a:p>
            <a:pPr marL="582932" lvl="1" indent="-291466" algn="l">
              <a:lnSpc>
                <a:spcPts val="3780"/>
              </a:lnSpc>
              <a:buFont typeface="Arial"/>
              <a:buChar char="•"/>
            </a:pPr>
            <a:r>
              <a:rPr lang="en-US" sz="2700" dirty="0">
                <a:solidFill>
                  <a:srgbClr val="000000"/>
                </a:solidFill>
                <a:latin typeface="PT Sans"/>
                <a:ea typeface="PT Sans"/>
                <a:cs typeface="PT Sans"/>
                <a:sym typeface="PT Sans"/>
              </a:rPr>
              <a:t>Review:</a:t>
            </a:r>
          </a:p>
          <a:p>
            <a:pPr marL="1040132" lvl="2" indent="-291466">
              <a:lnSpc>
                <a:spcPts val="3780"/>
              </a:lnSpc>
              <a:buFont typeface="Arial"/>
              <a:buChar char="•"/>
            </a:pPr>
            <a:r>
              <a:rPr lang="en-US" sz="2700" dirty="0">
                <a:solidFill>
                  <a:srgbClr val="000000"/>
                </a:solidFill>
                <a:latin typeface="PT Sans"/>
                <a:ea typeface="PT Sans"/>
                <a:cs typeface="PT Sans"/>
                <a:sym typeface="PT Sans"/>
              </a:rPr>
              <a:t>Medical Respite Info Sheets</a:t>
            </a:r>
          </a:p>
          <a:p>
            <a:pPr marL="1040132" lvl="2" indent="-291466">
              <a:lnSpc>
                <a:spcPts val="3780"/>
              </a:lnSpc>
              <a:buFont typeface="Arial"/>
              <a:buChar char="•"/>
            </a:pPr>
            <a:r>
              <a:rPr lang="en-US" sz="2700" dirty="0">
                <a:solidFill>
                  <a:srgbClr val="000000"/>
                </a:solidFill>
                <a:latin typeface="PT Sans"/>
                <a:ea typeface="PT Sans"/>
                <a:cs typeface="PT Sans"/>
                <a:sym typeface="PT Sans"/>
              </a:rPr>
              <a:t>IllinoisMedicalRespite.org</a:t>
            </a:r>
          </a:p>
          <a:p>
            <a:pPr marL="582932" lvl="1" indent="-291466" algn="l">
              <a:lnSpc>
                <a:spcPts val="3780"/>
              </a:lnSpc>
              <a:buFont typeface="Arial"/>
              <a:buChar char="•"/>
            </a:pPr>
            <a:r>
              <a:rPr lang="en-US" sz="2700" dirty="0">
                <a:solidFill>
                  <a:srgbClr val="000000"/>
                </a:solidFill>
                <a:latin typeface="PT Sans"/>
                <a:ea typeface="PT Sans"/>
                <a:cs typeface="PT Sans"/>
                <a:sym typeface="PT Sans"/>
              </a:rPr>
              <a:t>Contact Us</a:t>
            </a:r>
          </a:p>
          <a:p>
            <a:pPr marL="1040132" lvl="2" indent="-291466">
              <a:lnSpc>
                <a:spcPts val="3780"/>
              </a:lnSpc>
              <a:buFont typeface="Arial"/>
              <a:buChar char="•"/>
            </a:pPr>
            <a:r>
              <a:rPr lang="en-US" sz="2700" dirty="0">
                <a:solidFill>
                  <a:srgbClr val="000000"/>
                </a:solidFill>
                <a:latin typeface="PT Sans"/>
                <a:ea typeface="PT Sans"/>
                <a:cs typeface="PT Sans"/>
                <a:sym typeface="PT Sans"/>
              </a:rPr>
              <a:t>ADD IN PROGRAM CONTACT INFO</a:t>
            </a:r>
          </a:p>
          <a:p>
            <a:pPr marL="582932" lvl="1" indent="-291466" algn="l">
              <a:lnSpc>
                <a:spcPts val="3780"/>
              </a:lnSpc>
              <a:buFont typeface="Arial"/>
              <a:buChar char="•"/>
            </a:pPr>
            <a:r>
              <a:rPr lang="en-US" sz="2700" dirty="0">
                <a:solidFill>
                  <a:srgbClr val="000000"/>
                </a:solidFill>
                <a:latin typeface="PT Sans"/>
                <a:ea typeface="PT Sans"/>
                <a:cs typeface="PT Sans"/>
                <a:sym typeface="PT Sans"/>
              </a:rPr>
              <a:t>Begin using the referral process when an appropriate patient is identified</a:t>
            </a:r>
          </a:p>
          <a:p>
            <a:pPr algn="l">
              <a:lnSpc>
                <a:spcPts val="3780"/>
              </a:lnSpc>
            </a:pPr>
            <a:endParaRPr lang="en-US" sz="2700" dirty="0">
              <a:solidFill>
                <a:srgbClr val="000000"/>
              </a:solidFill>
              <a:latin typeface="PT Sans"/>
              <a:ea typeface="PT Sans"/>
              <a:cs typeface="PT Sans"/>
              <a:sym typeface="PT Sans"/>
            </a:endParaRPr>
          </a:p>
        </p:txBody>
      </p:sp>
      <p:sp>
        <p:nvSpPr>
          <p:cNvPr id="6" name="Freeform 6"/>
          <p:cNvSpPr/>
          <p:nvPr/>
        </p:nvSpPr>
        <p:spPr>
          <a:xfrm>
            <a:off x="2272212" y="3264692"/>
            <a:ext cx="1404946" cy="1276492"/>
          </a:xfrm>
          <a:custGeom>
            <a:avLst/>
            <a:gdLst/>
            <a:ahLst/>
            <a:cxnLst/>
            <a:rect l="l" t="t" r="r" b="b"/>
            <a:pathLst>
              <a:path w="1404946" h="1276492">
                <a:moveTo>
                  <a:pt x="0" y="0"/>
                </a:moveTo>
                <a:lnTo>
                  <a:pt x="1404946" y="0"/>
                </a:lnTo>
                <a:lnTo>
                  <a:pt x="1404946" y="1276493"/>
                </a:lnTo>
                <a:lnTo>
                  <a:pt x="0" y="1276493"/>
                </a:lnTo>
                <a:lnTo>
                  <a:pt x="0" y="0"/>
                </a:lnTo>
                <a:close/>
              </a:path>
            </a:pathLst>
          </a:custGeom>
          <a:blipFill>
            <a:blip r:embed="rId3"/>
            <a:stretch>
              <a:fillRect l="-512745" t="-22489" r="-33021" b="-410573"/>
            </a:stretch>
          </a:blipFill>
        </p:spPr>
        <p:txBody>
          <a:bodyPr/>
          <a:lstStyle/>
          <a:p>
            <a:endParaRPr lang="en-US"/>
          </a:p>
        </p:txBody>
      </p:sp>
      <p:grpSp>
        <p:nvGrpSpPr>
          <p:cNvPr id="8" name="Group 8"/>
          <p:cNvGrpSpPr/>
          <p:nvPr/>
        </p:nvGrpSpPr>
        <p:grpSpPr>
          <a:xfrm>
            <a:off x="0" y="9678255"/>
            <a:ext cx="18288000" cy="608745"/>
            <a:chOff x="0" y="0"/>
            <a:chExt cx="4816593" cy="160328"/>
          </a:xfrm>
        </p:grpSpPr>
        <p:sp>
          <p:nvSpPr>
            <p:cNvPr id="9" name="Freeform 9"/>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10" name="TextBox 10"/>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19100"/>
            <a:ext cx="7947244" cy="10767896"/>
            <a:chOff x="0" y="0"/>
            <a:chExt cx="8610588" cy="11145639"/>
          </a:xfrm>
        </p:grpSpPr>
        <p:sp>
          <p:nvSpPr>
            <p:cNvPr id="3" name="Freeform 3"/>
            <p:cNvSpPr/>
            <p:nvPr/>
          </p:nvSpPr>
          <p:spPr>
            <a:xfrm>
              <a:off x="0" y="0"/>
              <a:ext cx="8610481" cy="11145501"/>
            </a:xfrm>
            <a:custGeom>
              <a:avLst/>
              <a:gdLst/>
              <a:ahLst/>
              <a:cxnLst/>
              <a:rect l="l" t="t" r="r" b="b"/>
              <a:pathLst>
                <a:path w="8610481" h="11145501">
                  <a:moveTo>
                    <a:pt x="0" y="0"/>
                  </a:moveTo>
                  <a:lnTo>
                    <a:pt x="8610481" y="0"/>
                  </a:lnTo>
                  <a:lnTo>
                    <a:pt x="8610481" y="11145501"/>
                  </a:lnTo>
                  <a:lnTo>
                    <a:pt x="0" y="11145501"/>
                  </a:lnTo>
                  <a:close/>
                </a:path>
              </a:pathLst>
            </a:custGeom>
            <a:solidFill>
              <a:srgbClr val="B622BA">
                <a:alpha val="8627"/>
              </a:srgbClr>
            </a:solidFill>
          </p:spPr>
          <p:txBody>
            <a:bodyPr/>
            <a:lstStyle/>
            <a:p>
              <a:endParaRPr lang="en-US"/>
            </a:p>
          </p:txBody>
        </p:sp>
      </p:grpSp>
      <p:sp>
        <p:nvSpPr>
          <p:cNvPr id="4" name="Freeform 4"/>
          <p:cNvSpPr/>
          <p:nvPr/>
        </p:nvSpPr>
        <p:spPr>
          <a:xfrm>
            <a:off x="7874663" y="0"/>
            <a:ext cx="10413337" cy="10287000"/>
          </a:xfrm>
          <a:custGeom>
            <a:avLst/>
            <a:gdLst/>
            <a:ahLst/>
            <a:cxnLst/>
            <a:rect l="l" t="t" r="r" b="b"/>
            <a:pathLst>
              <a:path w="10413337" h="10287000">
                <a:moveTo>
                  <a:pt x="0" y="0"/>
                </a:moveTo>
                <a:lnTo>
                  <a:pt x="10413337" y="0"/>
                </a:lnTo>
                <a:lnTo>
                  <a:pt x="10413337" y="10287000"/>
                </a:lnTo>
                <a:lnTo>
                  <a:pt x="0" y="10287000"/>
                </a:lnTo>
                <a:lnTo>
                  <a:pt x="0" y="0"/>
                </a:lnTo>
                <a:close/>
              </a:path>
            </a:pathLst>
          </a:custGeom>
          <a:blipFill>
            <a:blip r:embed="rId2"/>
            <a:stretch>
              <a:fillRect l="-81990" r="-5363"/>
            </a:stretch>
          </a:blipFill>
        </p:spPr>
        <p:txBody>
          <a:bodyPr/>
          <a:lstStyle/>
          <a:p>
            <a:endParaRPr lang="en-US"/>
          </a:p>
        </p:txBody>
      </p:sp>
      <p:sp>
        <p:nvSpPr>
          <p:cNvPr id="5" name="TextBox 5"/>
          <p:cNvSpPr txBox="1"/>
          <p:nvPr/>
        </p:nvSpPr>
        <p:spPr>
          <a:xfrm>
            <a:off x="1324666" y="2857500"/>
            <a:ext cx="5533334" cy="5804731"/>
          </a:xfrm>
          <a:prstGeom prst="rect">
            <a:avLst/>
          </a:prstGeom>
        </p:spPr>
        <p:txBody>
          <a:bodyPr wrap="square" lIns="0" tIns="0" rIns="0" bIns="0" rtlCol="0" anchor="t">
            <a:spAutoFit/>
          </a:bodyPr>
          <a:lstStyle/>
          <a:p>
            <a:pPr>
              <a:lnSpc>
                <a:spcPts val="3779"/>
              </a:lnSpc>
              <a:spcBef>
                <a:spcPct val="0"/>
              </a:spcBef>
            </a:pPr>
            <a:r>
              <a:rPr lang="en-US" sz="2400" dirty="0">
                <a:solidFill>
                  <a:srgbClr val="000000"/>
                </a:solidFill>
                <a:latin typeface="PT Sans" panose="020B0503020203020204" pitchFamily="34" charset="0"/>
                <a:ea typeface="PT Sans"/>
                <a:cs typeface="PT Sans"/>
                <a:sym typeface="PT Sans"/>
              </a:rPr>
              <a:t>Medical respite works best when healthcare and community partners come together to disrupt the cycles of homelessness.</a:t>
            </a:r>
          </a:p>
          <a:p>
            <a:pPr>
              <a:lnSpc>
                <a:spcPts val="3779"/>
              </a:lnSpc>
              <a:spcBef>
                <a:spcPct val="0"/>
              </a:spcBef>
            </a:pPr>
            <a:endParaRPr lang="en-US" sz="2400" dirty="0">
              <a:solidFill>
                <a:srgbClr val="000000"/>
              </a:solidFill>
              <a:latin typeface="PT Sans" panose="020B0503020203020204" pitchFamily="34" charset="0"/>
              <a:ea typeface="PT Sans"/>
              <a:cs typeface="PT Sans"/>
              <a:sym typeface="PT Sans"/>
            </a:endParaRPr>
          </a:p>
          <a:p>
            <a:pPr>
              <a:lnSpc>
                <a:spcPts val="3779"/>
              </a:lnSpc>
              <a:spcBef>
                <a:spcPct val="0"/>
              </a:spcBef>
            </a:pPr>
            <a:r>
              <a:rPr lang="en-US" sz="2400" dirty="0">
                <a:latin typeface="PT Sans" panose="020B0503020203020204" pitchFamily="34" charset="0"/>
              </a:rPr>
              <a:t>By improving care transitions, supporting recovery, and connecting people to housing and ongoing care, medical respite can help facilitate better outcomes for patients, strengthen communities, and help healthcare systems deliver more effective, coordinated care.</a:t>
            </a:r>
            <a:endParaRPr lang="en-US" sz="2400" dirty="0">
              <a:solidFill>
                <a:srgbClr val="000000"/>
              </a:solidFill>
              <a:latin typeface="PT Sans" panose="020B0503020203020204" pitchFamily="34" charset="0"/>
              <a:ea typeface="PT Sans"/>
              <a:cs typeface="PT Sans"/>
              <a:sym typeface="PT Sans"/>
            </a:endParaRPr>
          </a:p>
        </p:txBody>
      </p:sp>
      <p:sp>
        <p:nvSpPr>
          <p:cNvPr id="6" name="TextBox 6"/>
          <p:cNvSpPr txBox="1"/>
          <p:nvPr/>
        </p:nvSpPr>
        <p:spPr>
          <a:xfrm>
            <a:off x="1324666" y="1625462"/>
            <a:ext cx="2317849" cy="762001"/>
          </a:xfrm>
          <a:prstGeom prst="rect">
            <a:avLst/>
          </a:prstGeom>
        </p:spPr>
        <p:txBody>
          <a:bodyPr lIns="0" tIns="0" rIns="0" bIns="0" rtlCol="0" anchor="t">
            <a:spAutoFit/>
          </a:bodyPr>
          <a:lstStyle/>
          <a:p>
            <a:pPr algn="l">
              <a:lnSpc>
                <a:spcPts val="6299"/>
              </a:lnSpc>
              <a:spcBef>
                <a:spcPct val="0"/>
              </a:spcBef>
            </a:pPr>
            <a:r>
              <a:rPr lang="en-US" sz="4499" dirty="0">
                <a:solidFill>
                  <a:srgbClr val="17365F"/>
                </a:solidFill>
                <a:latin typeface="Archivo Black"/>
                <a:ea typeface="Archivo Black"/>
                <a:cs typeface="Archivo Black"/>
                <a:sym typeface="Archivo Black"/>
              </a:rPr>
              <a:t>Closing</a:t>
            </a:r>
          </a:p>
        </p:txBody>
      </p:sp>
      <p:grpSp>
        <p:nvGrpSpPr>
          <p:cNvPr id="7" name="Group 7"/>
          <p:cNvGrpSpPr/>
          <p:nvPr/>
        </p:nvGrpSpPr>
        <p:grpSpPr>
          <a:xfrm rot="-10800000">
            <a:off x="7874663" y="3301113"/>
            <a:ext cx="10413337" cy="6985887"/>
            <a:chOff x="0" y="0"/>
            <a:chExt cx="2742607" cy="1839904"/>
          </a:xfrm>
        </p:grpSpPr>
        <p:sp>
          <p:nvSpPr>
            <p:cNvPr id="8" name="Freeform 8"/>
            <p:cNvSpPr/>
            <p:nvPr/>
          </p:nvSpPr>
          <p:spPr>
            <a:xfrm>
              <a:off x="0" y="0"/>
              <a:ext cx="2742607" cy="1839905"/>
            </a:xfrm>
            <a:custGeom>
              <a:avLst/>
              <a:gdLst/>
              <a:ahLst/>
              <a:cxnLst/>
              <a:rect l="l" t="t" r="r" b="b"/>
              <a:pathLst>
                <a:path w="2742607" h="1839905">
                  <a:moveTo>
                    <a:pt x="0" y="0"/>
                  </a:moveTo>
                  <a:lnTo>
                    <a:pt x="2742607" y="0"/>
                  </a:lnTo>
                  <a:lnTo>
                    <a:pt x="2742607" y="1839905"/>
                  </a:lnTo>
                  <a:lnTo>
                    <a:pt x="0" y="1839905"/>
                  </a:lnTo>
                  <a:close/>
                </a:path>
              </a:pathLst>
            </a:custGeom>
            <a:gradFill rotWithShape="1">
              <a:gsLst>
                <a:gs pos="0">
                  <a:srgbClr val="17365F">
                    <a:alpha val="100000"/>
                  </a:srgbClr>
                </a:gs>
                <a:gs pos="100000">
                  <a:srgbClr val="17365F">
                    <a:alpha val="0"/>
                  </a:srgbClr>
                </a:gs>
              </a:gsLst>
              <a:lin ang="5400000"/>
            </a:gradFill>
          </p:spPr>
          <p:txBody>
            <a:bodyPr/>
            <a:lstStyle/>
            <a:p>
              <a:endParaRPr lang="en-US"/>
            </a:p>
          </p:txBody>
        </p:sp>
        <p:sp>
          <p:nvSpPr>
            <p:cNvPr id="9" name="TextBox 9"/>
            <p:cNvSpPr txBox="1"/>
            <p:nvPr/>
          </p:nvSpPr>
          <p:spPr>
            <a:xfrm>
              <a:off x="0" y="-9525"/>
              <a:ext cx="2742607" cy="1849429"/>
            </a:xfrm>
            <a:prstGeom prst="rect">
              <a:avLst/>
            </a:prstGeom>
          </p:spPr>
          <p:txBody>
            <a:bodyPr lIns="50800" tIns="50800" rIns="50800" bIns="50800" rtlCol="0" anchor="ctr"/>
            <a:lstStyle/>
            <a:p>
              <a:pPr algn="ctr">
                <a:lnSpc>
                  <a:spcPts val="2574"/>
                </a:lnSpc>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9D238B7E-C387-2228-98DA-2E4FD09F5093}"/>
              </a:ext>
            </a:extLst>
          </p:cNvPr>
          <p:cNvSpPr/>
          <p:nvPr/>
        </p:nvSpPr>
        <p:spPr>
          <a:xfrm>
            <a:off x="0" y="0"/>
            <a:ext cx="8743570" cy="10287000"/>
          </a:xfrm>
          <a:custGeom>
            <a:avLst/>
            <a:gdLst/>
            <a:ahLst/>
            <a:cxnLst/>
            <a:rect l="l" t="t" r="r" b="b"/>
            <a:pathLst>
              <a:path w="8743570" h="10287000">
                <a:moveTo>
                  <a:pt x="0" y="0"/>
                </a:moveTo>
                <a:lnTo>
                  <a:pt x="8743570" y="0"/>
                </a:lnTo>
                <a:lnTo>
                  <a:pt x="8743570" y="10287000"/>
                </a:lnTo>
                <a:lnTo>
                  <a:pt x="0" y="10287000"/>
                </a:lnTo>
                <a:lnTo>
                  <a:pt x="0" y="0"/>
                </a:lnTo>
                <a:close/>
              </a:path>
            </a:pathLst>
          </a:custGeom>
          <a:blipFill>
            <a:blip r:embed="rId3"/>
            <a:stretch>
              <a:fillRect l="-38294" r="-38294"/>
            </a:stretch>
          </a:blipFill>
        </p:spPr>
        <p:txBody>
          <a:bodyPr/>
          <a:lstStyle/>
          <a:p>
            <a:endParaRPr lang="en-US"/>
          </a:p>
        </p:txBody>
      </p:sp>
      <p:sp>
        <p:nvSpPr>
          <p:cNvPr id="4" name="TextBox 4"/>
          <p:cNvSpPr txBox="1"/>
          <p:nvPr/>
        </p:nvSpPr>
        <p:spPr>
          <a:xfrm>
            <a:off x="9670940" y="1445903"/>
            <a:ext cx="6788260" cy="1709186"/>
          </a:xfrm>
          <a:prstGeom prst="rect">
            <a:avLst/>
          </a:prstGeom>
        </p:spPr>
        <p:txBody>
          <a:bodyPr wrap="square" lIns="0" tIns="0" rIns="0" bIns="0" rtlCol="0" anchor="t">
            <a:spAutoFit/>
          </a:bodyPr>
          <a:lstStyle/>
          <a:p>
            <a:pPr algn="l">
              <a:lnSpc>
                <a:spcPts val="8400"/>
              </a:lnSpc>
              <a:spcBef>
                <a:spcPct val="0"/>
              </a:spcBef>
            </a:pPr>
            <a:r>
              <a:rPr lang="en-US" sz="6000" i="1" dirty="0">
                <a:solidFill>
                  <a:srgbClr val="B622BA"/>
                </a:solidFill>
                <a:latin typeface="PT Serif Italics"/>
                <a:ea typeface="PT Serif Italics"/>
                <a:cs typeface="PT Serif Italics"/>
                <a:sym typeface="PT Serif Italics"/>
              </a:rPr>
              <a:t>Introduction</a:t>
            </a:r>
          </a:p>
          <a:p>
            <a:pPr algn="l">
              <a:lnSpc>
                <a:spcPts val="5179"/>
              </a:lnSpc>
              <a:spcBef>
                <a:spcPct val="0"/>
              </a:spcBef>
            </a:pPr>
            <a:r>
              <a:rPr lang="en-US" sz="3699" dirty="0">
                <a:solidFill>
                  <a:srgbClr val="17365F"/>
                </a:solidFill>
                <a:latin typeface="Archivo Black"/>
                <a:ea typeface="Archivo Black"/>
                <a:cs typeface="Archivo Black"/>
                <a:sym typeface="Archivo Black"/>
              </a:rPr>
              <a:t>What is Medical Respite?</a:t>
            </a:r>
          </a:p>
        </p:txBody>
      </p:sp>
      <p:sp>
        <p:nvSpPr>
          <p:cNvPr id="5" name="TextBox 5"/>
          <p:cNvSpPr txBox="1"/>
          <p:nvPr/>
        </p:nvSpPr>
        <p:spPr>
          <a:xfrm>
            <a:off x="9670940" y="3467100"/>
            <a:ext cx="6788260" cy="3855479"/>
          </a:xfrm>
          <a:prstGeom prst="rect">
            <a:avLst/>
          </a:prstGeom>
        </p:spPr>
        <p:txBody>
          <a:bodyPr wrap="square" lIns="0" tIns="0" rIns="0" bIns="0" rtlCol="0" anchor="t">
            <a:spAutoFit/>
          </a:bodyPr>
          <a:lstStyle/>
          <a:p>
            <a:pPr>
              <a:lnSpc>
                <a:spcPts val="3779"/>
              </a:lnSpc>
              <a:spcBef>
                <a:spcPct val="0"/>
              </a:spcBef>
            </a:pPr>
            <a:r>
              <a:rPr lang="en-US" sz="2400" dirty="0">
                <a:solidFill>
                  <a:srgbClr val="000000"/>
                </a:solidFill>
                <a:latin typeface="PT Sans" panose="020B0503020203020204" pitchFamily="34" charset="0"/>
                <a:ea typeface="PT Sans"/>
                <a:cs typeface="PT Sans"/>
                <a:sym typeface="PT Sans"/>
              </a:rPr>
              <a:t>Medical respite care is short-term, post-acute care for people experiencing homelessness who need a safe, supportive place to recover, but do not require continued hospitalization.  </a:t>
            </a:r>
          </a:p>
          <a:p>
            <a:pPr>
              <a:lnSpc>
                <a:spcPts val="3779"/>
              </a:lnSpc>
              <a:spcBef>
                <a:spcPct val="0"/>
              </a:spcBef>
            </a:pPr>
            <a:endParaRPr lang="en-US" sz="2400" dirty="0">
              <a:solidFill>
                <a:srgbClr val="000000"/>
              </a:solidFill>
              <a:latin typeface="PT Sans" panose="020B0503020203020204" pitchFamily="34" charset="0"/>
              <a:ea typeface="PT Sans"/>
              <a:cs typeface="PT Sans"/>
              <a:sym typeface="PT Sans"/>
            </a:endParaRPr>
          </a:p>
          <a:p>
            <a:pPr>
              <a:lnSpc>
                <a:spcPts val="3779"/>
              </a:lnSpc>
              <a:spcBef>
                <a:spcPct val="0"/>
              </a:spcBef>
            </a:pPr>
            <a:r>
              <a:rPr lang="en-US" sz="2400" dirty="0">
                <a:solidFill>
                  <a:srgbClr val="000000"/>
                </a:solidFill>
                <a:latin typeface="PT Sans" panose="020B0503020203020204" pitchFamily="34" charset="0"/>
                <a:ea typeface="PT Sans"/>
                <a:cs typeface="PT Sans"/>
                <a:sym typeface="PT Sans"/>
              </a:rPr>
              <a:t>Medical respite care </a:t>
            </a:r>
            <a:r>
              <a:rPr lang="en-US" sz="2400" dirty="0">
                <a:latin typeface="PT Sans" panose="020B0503020203020204" pitchFamily="34" charset="0"/>
              </a:rPr>
              <a:t>helps hospitals discharge patients safely and efficiently, reduce preventable readmissions, and improve recovery outcomes.</a:t>
            </a:r>
            <a:endParaRPr lang="en-US" sz="2400" dirty="0">
              <a:solidFill>
                <a:srgbClr val="000000"/>
              </a:solidFill>
              <a:latin typeface="PT Sans" panose="020B0503020203020204" pitchFamily="34" charset="0"/>
              <a:ea typeface="PT Sans"/>
              <a:cs typeface="PT Sans"/>
              <a:sym typeface="PT Sans"/>
            </a:endParaRPr>
          </a:p>
        </p:txBody>
      </p:sp>
      <p:grpSp>
        <p:nvGrpSpPr>
          <p:cNvPr id="6" name="Group 6"/>
          <p:cNvGrpSpPr/>
          <p:nvPr/>
        </p:nvGrpSpPr>
        <p:grpSpPr>
          <a:xfrm>
            <a:off x="11235618" y="8860049"/>
            <a:ext cx="7052382" cy="1426951"/>
            <a:chOff x="0" y="0"/>
            <a:chExt cx="16200247" cy="3277894"/>
          </a:xfrm>
        </p:grpSpPr>
        <p:sp>
          <p:nvSpPr>
            <p:cNvPr id="7" name="Freeform 7"/>
            <p:cNvSpPr/>
            <p:nvPr/>
          </p:nvSpPr>
          <p:spPr>
            <a:xfrm>
              <a:off x="0" y="0"/>
              <a:ext cx="16200047" cy="3277853"/>
            </a:xfrm>
            <a:custGeom>
              <a:avLst/>
              <a:gdLst/>
              <a:ahLst/>
              <a:cxnLst/>
              <a:rect l="l" t="t" r="r" b="b"/>
              <a:pathLst>
                <a:path w="16200047" h="3277853">
                  <a:moveTo>
                    <a:pt x="0" y="0"/>
                  </a:moveTo>
                  <a:lnTo>
                    <a:pt x="16200047" y="0"/>
                  </a:lnTo>
                  <a:lnTo>
                    <a:pt x="16200047" y="3277853"/>
                  </a:lnTo>
                  <a:lnTo>
                    <a:pt x="0" y="3277853"/>
                  </a:lnTo>
                  <a:close/>
                </a:path>
              </a:pathLst>
            </a:custGeom>
            <a:solidFill>
              <a:srgbClr val="B622BA">
                <a:alpha val="10980"/>
              </a:srgbClr>
            </a:solidFill>
          </p:spPr>
          <p:txBody>
            <a:bodyPr/>
            <a:lstStyle/>
            <a:p>
              <a:endParaRPr lang="en-US"/>
            </a:p>
          </p:txBody>
        </p:sp>
      </p:grpSp>
      <p:grpSp>
        <p:nvGrpSpPr>
          <p:cNvPr id="8" name="Group 8"/>
          <p:cNvGrpSpPr/>
          <p:nvPr/>
        </p:nvGrpSpPr>
        <p:grpSpPr>
          <a:xfrm rot="-10800000">
            <a:off x="0" y="3301113"/>
            <a:ext cx="8743570" cy="6985887"/>
            <a:chOff x="0" y="0"/>
            <a:chExt cx="2302833" cy="1839904"/>
          </a:xfrm>
        </p:grpSpPr>
        <p:sp>
          <p:nvSpPr>
            <p:cNvPr id="9" name="Freeform 9"/>
            <p:cNvSpPr/>
            <p:nvPr/>
          </p:nvSpPr>
          <p:spPr>
            <a:xfrm>
              <a:off x="0" y="0"/>
              <a:ext cx="2302833" cy="1839905"/>
            </a:xfrm>
            <a:custGeom>
              <a:avLst/>
              <a:gdLst/>
              <a:ahLst/>
              <a:cxnLst/>
              <a:rect l="l" t="t" r="r" b="b"/>
              <a:pathLst>
                <a:path w="2302833" h="1839905">
                  <a:moveTo>
                    <a:pt x="0" y="0"/>
                  </a:moveTo>
                  <a:lnTo>
                    <a:pt x="2302833" y="0"/>
                  </a:lnTo>
                  <a:lnTo>
                    <a:pt x="2302833" y="1839905"/>
                  </a:lnTo>
                  <a:lnTo>
                    <a:pt x="0" y="1839905"/>
                  </a:lnTo>
                  <a:close/>
                </a:path>
              </a:pathLst>
            </a:custGeom>
            <a:gradFill rotWithShape="1">
              <a:gsLst>
                <a:gs pos="0">
                  <a:srgbClr val="17365F">
                    <a:alpha val="100000"/>
                  </a:srgbClr>
                </a:gs>
                <a:gs pos="100000">
                  <a:srgbClr val="17365F">
                    <a:alpha val="0"/>
                  </a:srgbClr>
                </a:gs>
              </a:gsLst>
              <a:lin ang="5400000"/>
            </a:gradFill>
          </p:spPr>
          <p:txBody>
            <a:bodyPr/>
            <a:lstStyle/>
            <a:p>
              <a:endParaRPr lang="en-US"/>
            </a:p>
          </p:txBody>
        </p:sp>
        <p:sp>
          <p:nvSpPr>
            <p:cNvPr id="10" name="TextBox 10"/>
            <p:cNvSpPr txBox="1"/>
            <p:nvPr/>
          </p:nvSpPr>
          <p:spPr>
            <a:xfrm>
              <a:off x="0" y="-9525"/>
              <a:ext cx="2302833" cy="1849429"/>
            </a:xfrm>
            <a:prstGeom prst="rect">
              <a:avLst/>
            </a:prstGeom>
          </p:spPr>
          <p:txBody>
            <a:bodyPr lIns="50800" tIns="50800" rIns="50800" bIns="50800" rtlCol="0" anchor="ctr"/>
            <a:lstStyle/>
            <a:p>
              <a:pPr algn="ctr">
                <a:lnSpc>
                  <a:spcPts val="2574"/>
                </a:lnSpc>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D4F81A33-D224-9908-B6D8-B99326CFCF55}"/>
              </a:ext>
            </a:extLst>
          </p:cNvPr>
          <p:cNvGrpSpPr/>
          <p:nvPr/>
        </p:nvGrpSpPr>
        <p:grpSpPr>
          <a:xfrm>
            <a:off x="-914397" y="-39406"/>
            <a:ext cx="9657968" cy="10326388"/>
            <a:chOff x="0" y="0"/>
            <a:chExt cx="1002437" cy="982738"/>
          </a:xfrm>
        </p:grpSpPr>
        <p:sp>
          <p:nvSpPr>
            <p:cNvPr id="23" name="Freeform 3">
              <a:extLst>
                <a:ext uri="{FF2B5EF4-FFF2-40B4-BE49-F238E27FC236}">
                  <a16:creationId xmlns:a16="http://schemas.microsoft.com/office/drawing/2014/main" id="{BB1A032D-2F3F-067D-9CD6-F8A9E5E3554E}"/>
                </a:ext>
              </a:extLst>
            </p:cNvPr>
            <p:cNvSpPr/>
            <p:nvPr/>
          </p:nvSpPr>
          <p:spPr>
            <a:xfrm>
              <a:off x="0" y="0"/>
              <a:ext cx="1002437" cy="982738"/>
            </a:xfrm>
            <a:custGeom>
              <a:avLst/>
              <a:gdLst/>
              <a:ahLst/>
              <a:cxnLst/>
              <a:rect l="l" t="t" r="r" b="b"/>
              <a:pathLst>
                <a:path w="1002437" h="982738">
                  <a:moveTo>
                    <a:pt x="0" y="0"/>
                  </a:moveTo>
                  <a:lnTo>
                    <a:pt x="1002437" y="0"/>
                  </a:lnTo>
                  <a:lnTo>
                    <a:pt x="1002437" y="982738"/>
                  </a:lnTo>
                  <a:lnTo>
                    <a:pt x="0" y="982738"/>
                  </a:lnTo>
                  <a:close/>
                </a:path>
              </a:pathLst>
            </a:custGeom>
            <a:blipFill>
              <a:blip r:embed="rId2"/>
              <a:stretch>
                <a:fillRect l="-27805" r="-27805"/>
              </a:stretch>
            </a:blipFill>
            <a:ln cap="sq">
              <a:noFill/>
              <a:prstDash val="solid"/>
              <a:miter/>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4" name="Group 4"/>
          <p:cNvGrpSpPr/>
          <p:nvPr/>
        </p:nvGrpSpPr>
        <p:grpSpPr>
          <a:xfrm>
            <a:off x="11235618" y="8860049"/>
            <a:ext cx="7052382" cy="1426951"/>
            <a:chOff x="0" y="0"/>
            <a:chExt cx="16200247" cy="3277894"/>
          </a:xfrm>
        </p:grpSpPr>
        <p:sp>
          <p:nvSpPr>
            <p:cNvPr id="5" name="Freeform 5"/>
            <p:cNvSpPr/>
            <p:nvPr/>
          </p:nvSpPr>
          <p:spPr>
            <a:xfrm>
              <a:off x="0" y="0"/>
              <a:ext cx="16200047" cy="3277853"/>
            </a:xfrm>
            <a:custGeom>
              <a:avLst/>
              <a:gdLst/>
              <a:ahLst/>
              <a:cxnLst/>
              <a:rect l="l" t="t" r="r" b="b"/>
              <a:pathLst>
                <a:path w="16200047" h="3277853">
                  <a:moveTo>
                    <a:pt x="0" y="0"/>
                  </a:moveTo>
                  <a:lnTo>
                    <a:pt x="16200047" y="0"/>
                  </a:lnTo>
                  <a:lnTo>
                    <a:pt x="16200047" y="3277853"/>
                  </a:lnTo>
                  <a:lnTo>
                    <a:pt x="0" y="3277853"/>
                  </a:lnTo>
                  <a:close/>
                </a:path>
              </a:pathLst>
            </a:custGeom>
            <a:solidFill>
              <a:srgbClr val="B622BA">
                <a:alpha val="10980"/>
              </a:srgbClr>
            </a:solidFill>
          </p:spPr>
          <p:txBody>
            <a:bodyPr/>
            <a:lstStyle/>
            <a:p>
              <a:endParaRPr lang="en-US"/>
            </a:p>
          </p:txBody>
        </p:sp>
      </p:grpSp>
      <p:grpSp>
        <p:nvGrpSpPr>
          <p:cNvPr id="6" name="Group 6"/>
          <p:cNvGrpSpPr/>
          <p:nvPr/>
        </p:nvGrpSpPr>
        <p:grpSpPr>
          <a:xfrm rot="-10800000">
            <a:off x="0" y="3301113"/>
            <a:ext cx="8743570" cy="6985887"/>
            <a:chOff x="0" y="0"/>
            <a:chExt cx="2302833" cy="1839904"/>
          </a:xfrm>
        </p:grpSpPr>
        <p:sp>
          <p:nvSpPr>
            <p:cNvPr id="7" name="Freeform 7"/>
            <p:cNvSpPr/>
            <p:nvPr/>
          </p:nvSpPr>
          <p:spPr>
            <a:xfrm>
              <a:off x="0" y="0"/>
              <a:ext cx="2302833" cy="1839905"/>
            </a:xfrm>
            <a:custGeom>
              <a:avLst/>
              <a:gdLst/>
              <a:ahLst/>
              <a:cxnLst/>
              <a:rect l="l" t="t" r="r" b="b"/>
              <a:pathLst>
                <a:path w="2302833" h="1839905">
                  <a:moveTo>
                    <a:pt x="0" y="0"/>
                  </a:moveTo>
                  <a:lnTo>
                    <a:pt x="2302833" y="0"/>
                  </a:lnTo>
                  <a:lnTo>
                    <a:pt x="2302833" y="1839905"/>
                  </a:lnTo>
                  <a:lnTo>
                    <a:pt x="0" y="1839905"/>
                  </a:lnTo>
                  <a:close/>
                </a:path>
              </a:pathLst>
            </a:custGeom>
            <a:gradFill rotWithShape="1">
              <a:gsLst>
                <a:gs pos="0">
                  <a:srgbClr val="17365F">
                    <a:alpha val="100000"/>
                  </a:srgbClr>
                </a:gs>
                <a:gs pos="100000">
                  <a:srgbClr val="17365F">
                    <a:alpha val="0"/>
                  </a:srgbClr>
                </a:gs>
              </a:gsLst>
              <a:lin ang="5400000"/>
            </a:gradFill>
          </p:spPr>
          <p:txBody>
            <a:bodyPr/>
            <a:lstStyle/>
            <a:p>
              <a:endParaRPr lang="en-US"/>
            </a:p>
          </p:txBody>
        </p:sp>
        <p:sp>
          <p:nvSpPr>
            <p:cNvPr id="8" name="TextBox 8"/>
            <p:cNvSpPr txBox="1"/>
            <p:nvPr/>
          </p:nvSpPr>
          <p:spPr>
            <a:xfrm>
              <a:off x="0" y="-9525"/>
              <a:ext cx="2302833" cy="1849429"/>
            </a:xfrm>
            <a:prstGeom prst="rect">
              <a:avLst/>
            </a:prstGeom>
          </p:spPr>
          <p:txBody>
            <a:bodyPr lIns="50800" tIns="50800" rIns="50800" bIns="50800" rtlCol="0" anchor="ctr"/>
            <a:lstStyle/>
            <a:p>
              <a:pPr algn="ctr">
                <a:lnSpc>
                  <a:spcPts val="2574"/>
                </a:lnSpc>
              </a:pPr>
              <a:endParaRPr/>
            </a:p>
          </p:txBody>
        </p:sp>
      </p:grpSp>
      <p:grpSp>
        <p:nvGrpSpPr>
          <p:cNvPr id="9" name="Group 7">
            <a:extLst>
              <a:ext uri="{FF2B5EF4-FFF2-40B4-BE49-F238E27FC236}">
                <a16:creationId xmlns:a16="http://schemas.microsoft.com/office/drawing/2014/main" id="{FE2BFAC0-76B0-EA2F-D25F-F41186E1F585}"/>
              </a:ext>
            </a:extLst>
          </p:cNvPr>
          <p:cNvGrpSpPr/>
          <p:nvPr/>
        </p:nvGrpSpPr>
        <p:grpSpPr>
          <a:xfrm>
            <a:off x="9850876" y="4240323"/>
            <a:ext cx="6968494" cy="2658069"/>
            <a:chOff x="0" y="0"/>
            <a:chExt cx="12721750" cy="3974107"/>
          </a:xfrm>
        </p:grpSpPr>
        <p:grpSp>
          <p:nvGrpSpPr>
            <p:cNvPr id="10" name="Group 8">
              <a:extLst>
                <a:ext uri="{FF2B5EF4-FFF2-40B4-BE49-F238E27FC236}">
                  <a16:creationId xmlns:a16="http://schemas.microsoft.com/office/drawing/2014/main" id="{4C9B094D-EAA6-E7D0-FDC8-41D0A54E315B}"/>
                </a:ext>
              </a:extLst>
            </p:cNvPr>
            <p:cNvGrpSpPr/>
            <p:nvPr/>
          </p:nvGrpSpPr>
          <p:grpSpPr>
            <a:xfrm>
              <a:off x="88900" y="79939"/>
              <a:ext cx="12548495" cy="3804160"/>
              <a:chOff x="0" y="0"/>
              <a:chExt cx="4209114" cy="1276021"/>
            </a:xfrm>
          </p:grpSpPr>
          <p:sp>
            <p:nvSpPr>
              <p:cNvPr id="15" name="Freeform 9">
                <a:extLst>
                  <a:ext uri="{FF2B5EF4-FFF2-40B4-BE49-F238E27FC236}">
                    <a16:creationId xmlns:a16="http://schemas.microsoft.com/office/drawing/2014/main" id="{D14BAF70-7277-6954-C5A9-129F7E92CF90}"/>
                  </a:ext>
                </a:extLst>
              </p:cNvPr>
              <p:cNvSpPr/>
              <p:nvPr/>
            </p:nvSpPr>
            <p:spPr>
              <a:xfrm>
                <a:off x="0" y="0"/>
                <a:ext cx="4209114" cy="1276021"/>
              </a:xfrm>
              <a:custGeom>
                <a:avLst/>
                <a:gdLst/>
                <a:ahLst/>
                <a:cxnLst/>
                <a:rect l="l" t="t" r="r" b="b"/>
                <a:pathLst>
                  <a:path w="4209114" h="1276021">
                    <a:moveTo>
                      <a:pt x="0" y="0"/>
                    </a:moveTo>
                    <a:lnTo>
                      <a:pt x="4209114" y="0"/>
                    </a:lnTo>
                    <a:lnTo>
                      <a:pt x="4209114" y="1276021"/>
                    </a:lnTo>
                    <a:lnTo>
                      <a:pt x="0" y="1276021"/>
                    </a:lnTo>
                    <a:close/>
                  </a:path>
                </a:pathLst>
              </a:custGeom>
              <a:solidFill>
                <a:srgbClr val="F1F1F1"/>
              </a:solidFill>
            </p:spPr>
            <p:txBody>
              <a:bodyPr/>
              <a:lstStyle/>
              <a:p>
                <a:endParaRPr lang="en-US"/>
              </a:p>
            </p:txBody>
          </p:sp>
          <p:sp>
            <p:nvSpPr>
              <p:cNvPr id="16" name="TextBox 10">
                <a:extLst>
                  <a:ext uri="{FF2B5EF4-FFF2-40B4-BE49-F238E27FC236}">
                    <a16:creationId xmlns:a16="http://schemas.microsoft.com/office/drawing/2014/main" id="{C4C69EEA-E04B-C024-11CD-DA73B9A14488}"/>
                  </a:ext>
                </a:extLst>
              </p:cNvPr>
              <p:cNvSpPr txBox="1"/>
              <p:nvPr/>
            </p:nvSpPr>
            <p:spPr>
              <a:xfrm>
                <a:off x="0" y="-28575"/>
                <a:ext cx="4209114" cy="1304596"/>
              </a:xfrm>
              <a:prstGeom prst="rect">
                <a:avLst/>
              </a:prstGeom>
            </p:spPr>
            <p:txBody>
              <a:bodyPr lIns="47790" tIns="47790" rIns="47790" bIns="47790" rtlCol="0" anchor="ctr"/>
              <a:lstStyle/>
              <a:p>
                <a:pPr algn="ctr">
                  <a:lnSpc>
                    <a:spcPts val="1843"/>
                  </a:lnSpc>
                </a:pPr>
                <a:endParaRPr/>
              </a:p>
            </p:txBody>
          </p:sp>
        </p:grpSp>
        <p:sp>
          <p:nvSpPr>
            <p:cNvPr id="11" name="AutoShape 11">
              <a:extLst>
                <a:ext uri="{FF2B5EF4-FFF2-40B4-BE49-F238E27FC236}">
                  <a16:creationId xmlns:a16="http://schemas.microsoft.com/office/drawing/2014/main" id="{7EDF1E37-F234-2A95-B66D-704DA159C6AD}"/>
                </a:ext>
              </a:extLst>
            </p:cNvPr>
            <p:cNvSpPr/>
            <p:nvPr/>
          </p:nvSpPr>
          <p:spPr>
            <a:xfrm flipV="1">
              <a:off x="44450" y="3929657"/>
              <a:ext cx="596026" cy="0"/>
            </a:xfrm>
            <a:prstGeom prst="line">
              <a:avLst/>
            </a:prstGeom>
            <a:ln w="88900" cap="flat">
              <a:solidFill>
                <a:srgbClr val="B622BA"/>
              </a:solidFill>
              <a:prstDash val="solid"/>
              <a:headEnd type="none" w="sm" len="sm"/>
              <a:tailEnd type="none" w="sm" len="sm"/>
            </a:ln>
          </p:spPr>
          <p:txBody>
            <a:bodyPr/>
            <a:lstStyle/>
            <a:p>
              <a:endParaRPr lang="en-US"/>
            </a:p>
          </p:txBody>
        </p:sp>
        <p:sp>
          <p:nvSpPr>
            <p:cNvPr id="12" name="AutoShape 12">
              <a:extLst>
                <a:ext uri="{FF2B5EF4-FFF2-40B4-BE49-F238E27FC236}">
                  <a16:creationId xmlns:a16="http://schemas.microsoft.com/office/drawing/2014/main" id="{75FCB9F9-5E8D-2C03-C157-305B31269DCB}"/>
                </a:ext>
              </a:extLst>
            </p:cNvPr>
            <p:cNvSpPr/>
            <p:nvPr/>
          </p:nvSpPr>
          <p:spPr>
            <a:xfrm flipV="1">
              <a:off x="44450" y="3422531"/>
              <a:ext cx="0" cy="551576"/>
            </a:xfrm>
            <a:prstGeom prst="line">
              <a:avLst/>
            </a:prstGeom>
            <a:ln w="88900" cap="flat">
              <a:solidFill>
                <a:srgbClr val="B622BA"/>
              </a:solidFill>
              <a:prstDash val="solid"/>
              <a:headEnd type="none" w="sm" len="sm"/>
              <a:tailEnd type="none" w="sm" len="sm"/>
            </a:ln>
          </p:spPr>
          <p:txBody>
            <a:bodyPr/>
            <a:lstStyle/>
            <a:p>
              <a:endParaRPr lang="en-US"/>
            </a:p>
          </p:txBody>
        </p:sp>
        <p:sp>
          <p:nvSpPr>
            <p:cNvPr id="13" name="AutoShape 13">
              <a:extLst>
                <a:ext uri="{FF2B5EF4-FFF2-40B4-BE49-F238E27FC236}">
                  <a16:creationId xmlns:a16="http://schemas.microsoft.com/office/drawing/2014/main" id="{B910B646-3244-997F-973A-A694C109A916}"/>
                </a:ext>
              </a:extLst>
            </p:cNvPr>
            <p:cNvSpPr/>
            <p:nvPr/>
          </p:nvSpPr>
          <p:spPr>
            <a:xfrm flipH="1">
              <a:off x="12081274" y="44450"/>
              <a:ext cx="596026" cy="0"/>
            </a:xfrm>
            <a:prstGeom prst="line">
              <a:avLst/>
            </a:prstGeom>
            <a:ln w="88900" cap="flat">
              <a:solidFill>
                <a:srgbClr val="B622BA"/>
              </a:solidFill>
              <a:prstDash val="solid"/>
              <a:headEnd type="none" w="sm" len="sm"/>
              <a:tailEnd type="none" w="sm" len="sm"/>
            </a:ln>
          </p:spPr>
          <p:txBody>
            <a:bodyPr/>
            <a:lstStyle/>
            <a:p>
              <a:endParaRPr lang="en-US"/>
            </a:p>
          </p:txBody>
        </p:sp>
        <p:sp>
          <p:nvSpPr>
            <p:cNvPr id="14" name="AutoShape 14">
              <a:extLst>
                <a:ext uri="{FF2B5EF4-FFF2-40B4-BE49-F238E27FC236}">
                  <a16:creationId xmlns:a16="http://schemas.microsoft.com/office/drawing/2014/main" id="{D494D5D7-3DE0-F292-E207-135B219AE04D}"/>
                </a:ext>
              </a:extLst>
            </p:cNvPr>
            <p:cNvSpPr/>
            <p:nvPr/>
          </p:nvSpPr>
          <p:spPr>
            <a:xfrm>
              <a:off x="12677300" y="0"/>
              <a:ext cx="0" cy="551576"/>
            </a:xfrm>
            <a:prstGeom prst="line">
              <a:avLst/>
            </a:prstGeom>
            <a:ln w="88900" cap="flat">
              <a:solidFill>
                <a:srgbClr val="B622BA"/>
              </a:solidFill>
              <a:prstDash val="solid"/>
              <a:headEnd type="none" w="sm" len="sm"/>
              <a:tailEnd type="none" w="sm" len="sm"/>
            </a:ln>
          </p:spPr>
          <p:txBody>
            <a:bodyPr/>
            <a:lstStyle/>
            <a:p>
              <a:endParaRPr lang="en-US"/>
            </a:p>
          </p:txBody>
        </p:sp>
      </p:grpSp>
      <p:sp>
        <p:nvSpPr>
          <p:cNvPr id="18" name="TextBox 17">
            <a:extLst>
              <a:ext uri="{FF2B5EF4-FFF2-40B4-BE49-F238E27FC236}">
                <a16:creationId xmlns:a16="http://schemas.microsoft.com/office/drawing/2014/main" id="{3B746E55-6BFD-73A7-13AF-ABDA2EB6C821}"/>
              </a:ext>
            </a:extLst>
          </p:cNvPr>
          <p:cNvSpPr txBox="1"/>
          <p:nvPr/>
        </p:nvSpPr>
        <p:spPr>
          <a:xfrm>
            <a:off x="10201705" y="4805461"/>
            <a:ext cx="6172198" cy="1521057"/>
          </a:xfrm>
          <a:prstGeom prst="rect">
            <a:avLst/>
          </a:prstGeom>
          <a:noFill/>
        </p:spPr>
        <p:txBody>
          <a:bodyPr wrap="square">
            <a:spAutoFit/>
          </a:bodyPr>
          <a:lstStyle/>
          <a:p>
            <a:pPr algn="ctr">
              <a:lnSpc>
                <a:spcPts val="3779"/>
              </a:lnSpc>
              <a:spcBef>
                <a:spcPct val="0"/>
              </a:spcBef>
            </a:pPr>
            <a:r>
              <a:rPr lang="en-US" sz="2700" dirty="0">
                <a:solidFill>
                  <a:srgbClr val="000000"/>
                </a:solidFill>
                <a:latin typeface="PT Sans"/>
                <a:ea typeface="PT Sans"/>
                <a:cs typeface="PT Sans"/>
                <a:sym typeface="PT Sans"/>
              </a:rPr>
              <a:t>Medical respite care supports recovery, stability, and dignity for people who may not otherwise have a safe place to heal.</a:t>
            </a:r>
          </a:p>
        </p:txBody>
      </p:sp>
      <p:sp>
        <p:nvSpPr>
          <p:cNvPr id="20" name="TextBox 4">
            <a:extLst>
              <a:ext uri="{FF2B5EF4-FFF2-40B4-BE49-F238E27FC236}">
                <a16:creationId xmlns:a16="http://schemas.microsoft.com/office/drawing/2014/main" id="{0A4B88EF-9920-144C-8CF6-89097EE12457}"/>
              </a:ext>
            </a:extLst>
          </p:cNvPr>
          <p:cNvSpPr txBox="1"/>
          <p:nvPr/>
        </p:nvSpPr>
        <p:spPr>
          <a:xfrm>
            <a:off x="9670940" y="1445903"/>
            <a:ext cx="6788260" cy="1709186"/>
          </a:xfrm>
          <a:prstGeom prst="rect">
            <a:avLst/>
          </a:prstGeom>
        </p:spPr>
        <p:txBody>
          <a:bodyPr wrap="square" lIns="0" tIns="0" rIns="0" bIns="0" rtlCol="0" anchor="t">
            <a:spAutoFit/>
          </a:bodyPr>
          <a:lstStyle/>
          <a:p>
            <a:pPr algn="l">
              <a:lnSpc>
                <a:spcPts val="8400"/>
              </a:lnSpc>
              <a:spcBef>
                <a:spcPct val="0"/>
              </a:spcBef>
            </a:pPr>
            <a:r>
              <a:rPr lang="en-US" sz="6000" i="1" dirty="0">
                <a:solidFill>
                  <a:srgbClr val="B622BA"/>
                </a:solidFill>
                <a:latin typeface="PT Serif Italics"/>
                <a:ea typeface="PT Serif Italics"/>
                <a:cs typeface="PT Serif Italics"/>
                <a:sym typeface="PT Serif Italics"/>
              </a:rPr>
              <a:t>In Short…</a:t>
            </a:r>
          </a:p>
          <a:p>
            <a:pPr algn="l">
              <a:lnSpc>
                <a:spcPts val="5179"/>
              </a:lnSpc>
              <a:spcBef>
                <a:spcPct val="0"/>
              </a:spcBef>
            </a:pPr>
            <a:r>
              <a:rPr lang="en-US" sz="3699" dirty="0">
                <a:solidFill>
                  <a:srgbClr val="17365F"/>
                </a:solidFill>
                <a:latin typeface="Archivo Black"/>
                <a:ea typeface="Archivo Black"/>
                <a:cs typeface="Archivo Black"/>
                <a:sym typeface="Archivo Black"/>
              </a:rPr>
              <a:t>What is Medical Respite?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
            <a:extLst>
              <a:ext uri="{FF2B5EF4-FFF2-40B4-BE49-F238E27FC236}">
                <a16:creationId xmlns:a16="http://schemas.microsoft.com/office/drawing/2014/main" id="{693BE308-ADAB-F31B-41ED-DFE420029488}"/>
              </a:ext>
            </a:extLst>
          </p:cNvPr>
          <p:cNvSpPr/>
          <p:nvPr/>
        </p:nvSpPr>
        <p:spPr>
          <a:xfrm flipH="1">
            <a:off x="-4191000" y="0"/>
            <a:ext cx="12934570" cy="10287000"/>
          </a:xfrm>
          <a:custGeom>
            <a:avLst/>
            <a:gdLst/>
            <a:ahLst/>
            <a:cxnLst/>
            <a:rect l="l" t="t" r="r" b="b"/>
            <a:pathLst>
              <a:path w="8743570" h="10287000">
                <a:moveTo>
                  <a:pt x="0" y="0"/>
                </a:moveTo>
                <a:lnTo>
                  <a:pt x="8743570" y="0"/>
                </a:lnTo>
                <a:lnTo>
                  <a:pt x="8743570" y="10287000"/>
                </a:lnTo>
                <a:lnTo>
                  <a:pt x="0" y="10287000"/>
                </a:lnTo>
                <a:lnTo>
                  <a:pt x="0" y="0"/>
                </a:ln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n-US" dirty="0"/>
          </a:p>
        </p:txBody>
      </p:sp>
      <p:sp>
        <p:nvSpPr>
          <p:cNvPr id="5" name="TextBox 5"/>
          <p:cNvSpPr txBox="1"/>
          <p:nvPr/>
        </p:nvSpPr>
        <p:spPr>
          <a:xfrm>
            <a:off x="9544432" y="3822532"/>
            <a:ext cx="6774144" cy="3818289"/>
          </a:xfrm>
          <a:prstGeom prst="rect">
            <a:avLst/>
          </a:prstGeom>
        </p:spPr>
        <p:txBody>
          <a:bodyPr wrap="square" lIns="0" tIns="0" rIns="0" bIns="0" rtlCol="0" anchor="t">
            <a:spAutoFit/>
          </a:bodyPr>
          <a:lstStyle/>
          <a:p>
            <a:pPr marL="291466" lvl="1">
              <a:lnSpc>
                <a:spcPct val="150000"/>
              </a:lnSpc>
            </a:pPr>
            <a:r>
              <a:rPr lang="en-US" sz="2400" dirty="0">
                <a:latin typeface="PT Sans" panose="020B0503020203020204" pitchFamily="34" charset="0"/>
              </a:rPr>
              <a:t>Medical respite care may support people recovering after illness, injury, surgery, hospitalization, or while preparing for surgery. It helps patients stay connected to follow-up care, connects them with health, housing, and community supports, and can reduce avoidable discharge barriers and hospital readmissions.</a:t>
            </a:r>
            <a:endParaRPr lang="en-US" sz="2400" dirty="0">
              <a:solidFill>
                <a:srgbClr val="000000"/>
              </a:solidFill>
              <a:latin typeface="PT Sans" panose="020B0503020203020204" pitchFamily="34" charset="0"/>
              <a:ea typeface="PT Sans"/>
              <a:cs typeface="PT Sans"/>
              <a:sym typeface="PT Sans"/>
            </a:endParaRPr>
          </a:p>
        </p:txBody>
      </p:sp>
      <p:sp>
        <p:nvSpPr>
          <p:cNvPr id="20" name="TextBox 3">
            <a:extLst>
              <a:ext uri="{FF2B5EF4-FFF2-40B4-BE49-F238E27FC236}">
                <a16:creationId xmlns:a16="http://schemas.microsoft.com/office/drawing/2014/main" id="{558B7566-470C-67D9-7585-7B3B1E66DB72}"/>
              </a:ext>
            </a:extLst>
          </p:cNvPr>
          <p:cNvSpPr txBox="1"/>
          <p:nvPr/>
        </p:nvSpPr>
        <p:spPr>
          <a:xfrm>
            <a:off x="9544432" y="1808521"/>
            <a:ext cx="7521635" cy="1492588"/>
          </a:xfrm>
          <a:prstGeom prst="rect">
            <a:avLst/>
          </a:prstGeom>
        </p:spPr>
        <p:txBody>
          <a:bodyPr wrap="square" lIns="0" tIns="0" rIns="0" bIns="0" rtlCol="0" anchor="t">
            <a:spAutoFit/>
          </a:bodyPr>
          <a:lstStyle/>
          <a:p>
            <a:pPr algn="l">
              <a:spcBef>
                <a:spcPct val="0"/>
              </a:spcBef>
            </a:pPr>
            <a:r>
              <a:rPr lang="en-US" sz="6000" dirty="0">
                <a:solidFill>
                  <a:srgbClr val="B622BA"/>
                </a:solidFill>
                <a:latin typeface="PT Serif Italics"/>
                <a:ea typeface="PT Serif Italics"/>
                <a:cs typeface="PT Serif Italics"/>
                <a:sym typeface="PT Serif Italics"/>
              </a:rPr>
              <a:t>The Importance</a:t>
            </a:r>
          </a:p>
          <a:p>
            <a:pPr algn="l">
              <a:spcBef>
                <a:spcPct val="0"/>
              </a:spcBef>
            </a:pPr>
            <a:r>
              <a:rPr lang="en-US" sz="3699" dirty="0">
                <a:solidFill>
                  <a:srgbClr val="17365F"/>
                </a:solidFill>
                <a:latin typeface="Archivo Black"/>
                <a:ea typeface="Archivo Black"/>
                <a:cs typeface="Archivo Black"/>
                <a:sym typeface="Archivo Black"/>
              </a:rPr>
              <a:t>Medical Respite Can:</a:t>
            </a:r>
          </a:p>
        </p:txBody>
      </p:sp>
      <p:grpSp>
        <p:nvGrpSpPr>
          <p:cNvPr id="25" name="Group 6">
            <a:extLst>
              <a:ext uri="{FF2B5EF4-FFF2-40B4-BE49-F238E27FC236}">
                <a16:creationId xmlns:a16="http://schemas.microsoft.com/office/drawing/2014/main" id="{BCF15D4B-EC15-F645-BF50-117EF3695CF9}"/>
              </a:ext>
            </a:extLst>
          </p:cNvPr>
          <p:cNvGrpSpPr/>
          <p:nvPr/>
        </p:nvGrpSpPr>
        <p:grpSpPr>
          <a:xfrm rot="-10800000">
            <a:off x="0" y="3301113"/>
            <a:ext cx="8743570" cy="6985887"/>
            <a:chOff x="0" y="0"/>
            <a:chExt cx="2302833" cy="1839904"/>
          </a:xfrm>
        </p:grpSpPr>
        <p:sp>
          <p:nvSpPr>
            <p:cNvPr id="26" name="Freeform 7">
              <a:extLst>
                <a:ext uri="{FF2B5EF4-FFF2-40B4-BE49-F238E27FC236}">
                  <a16:creationId xmlns:a16="http://schemas.microsoft.com/office/drawing/2014/main" id="{E8438170-717D-93B8-2E2B-642D7591A9B2}"/>
                </a:ext>
              </a:extLst>
            </p:cNvPr>
            <p:cNvSpPr/>
            <p:nvPr/>
          </p:nvSpPr>
          <p:spPr>
            <a:xfrm>
              <a:off x="0" y="0"/>
              <a:ext cx="2302833" cy="1839905"/>
            </a:xfrm>
            <a:custGeom>
              <a:avLst/>
              <a:gdLst/>
              <a:ahLst/>
              <a:cxnLst/>
              <a:rect l="l" t="t" r="r" b="b"/>
              <a:pathLst>
                <a:path w="2302833" h="1839905">
                  <a:moveTo>
                    <a:pt x="0" y="0"/>
                  </a:moveTo>
                  <a:lnTo>
                    <a:pt x="2302833" y="0"/>
                  </a:lnTo>
                  <a:lnTo>
                    <a:pt x="2302833" y="1839905"/>
                  </a:lnTo>
                  <a:lnTo>
                    <a:pt x="0" y="1839905"/>
                  </a:lnTo>
                  <a:close/>
                </a:path>
              </a:pathLst>
            </a:custGeom>
            <a:gradFill rotWithShape="1">
              <a:gsLst>
                <a:gs pos="0">
                  <a:srgbClr val="17365F">
                    <a:alpha val="100000"/>
                  </a:srgbClr>
                </a:gs>
                <a:gs pos="100000">
                  <a:srgbClr val="17365F">
                    <a:alpha val="0"/>
                  </a:srgbClr>
                </a:gs>
              </a:gsLst>
              <a:lin ang="5400000"/>
            </a:gradFill>
          </p:spPr>
          <p:txBody>
            <a:bodyPr/>
            <a:lstStyle/>
            <a:p>
              <a:endParaRPr lang="en-US"/>
            </a:p>
          </p:txBody>
        </p:sp>
        <p:sp>
          <p:nvSpPr>
            <p:cNvPr id="27" name="TextBox 8">
              <a:extLst>
                <a:ext uri="{FF2B5EF4-FFF2-40B4-BE49-F238E27FC236}">
                  <a16:creationId xmlns:a16="http://schemas.microsoft.com/office/drawing/2014/main" id="{0B78FF82-637D-04AD-47C7-B3E3C4D831AC}"/>
                </a:ext>
              </a:extLst>
            </p:cNvPr>
            <p:cNvSpPr txBox="1"/>
            <p:nvPr/>
          </p:nvSpPr>
          <p:spPr>
            <a:xfrm>
              <a:off x="0" y="-9525"/>
              <a:ext cx="2302833" cy="1849429"/>
            </a:xfrm>
            <a:prstGeom prst="rect">
              <a:avLst/>
            </a:prstGeom>
          </p:spPr>
          <p:txBody>
            <a:bodyPr lIns="50800" tIns="50800" rIns="50800" bIns="50800" rtlCol="0" anchor="ctr"/>
            <a:lstStyle/>
            <a:p>
              <a:pPr algn="ctr">
                <a:lnSpc>
                  <a:spcPts val="2574"/>
                </a:lnSpc>
              </a:pPr>
              <a:endParaRPr/>
            </a:p>
          </p:txBody>
        </p:sp>
      </p:grpSp>
      <p:grpSp>
        <p:nvGrpSpPr>
          <p:cNvPr id="30" name="Group 4">
            <a:extLst>
              <a:ext uri="{FF2B5EF4-FFF2-40B4-BE49-F238E27FC236}">
                <a16:creationId xmlns:a16="http://schemas.microsoft.com/office/drawing/2014/main" id="{3E41B373-EBD6-060B-7ADE-D3BE21C95883}"/>
              </a:ext>
            </a:extLst>
          </p:cNvPr>
          <p:cNvGrpSpPr/>
          <p:nvPr/>
        </p:nvGrpSpPr>
        <p:grpSpPr>
          <a:xfrm>
            <a:off x="11235618" y="8860049"/>
            <a:ext cx="7052382" cy="1426951"/>
            <a:chOff x="0" y="0"/>
            <a:chExt cx="16200247" cy="3277894"/>
          </a:xfrm>
        </p:grpSpPr>
        <p:sp>
          <p:nvSpPr>
            <p:cNvPr id="31" name="Freeform 5">
              <a:extLst>
                <a:ext uri="{FF2B5EF4-FFF2-40B4-BE49-F238E27FC236}">
                  <a16:creationId xmlns:a16="http://schemas.microsoft.com/office/drawing/2014/main" id="{85A8EDD1-1A16-4748-AAA1-EA6F49F3DD7F}"/>
                </a:ext>
              </a:extLst>
            </p:cNvPr>
            <p:cNvSpPr/>
            <p:nvPr/>
          </p:nvSpPr>
          <p:spPr>
            <a:xfrm>
              <a:off x="0" y="0"/>
              <a:ext cx="16200047" cy="3277853"/>
            </a:xfrm>
            <a:custGeom>
              <a:avLst/>
              <a:gdLst/>
              <a:ahLst/>
              <a:cxnLst/>
              <a:rect l="l" t="t" r="r" b="b"/>
              <a:pathLst>
                <a:path w="16200047" h="3277853">
                  <a:moveTo>
                    <a:pt x="0" y="0"/>
                  </a:moveTo>
                  <a:lnTo>
                    <a:pt x="16200047" y="0"/>
                  </a:lnTo>
                  <a:lnTo>
                    <a:pt x="16200047" y="3277853"/>
                  </a:lnTo>
                  <a:lnTo>
                    <a:pt x="0" y="3277853"/>
                  </a:lnTo>
                  <a:close/>
                </a:path>
              </a:pathLst>
            </a:custGeom>
            <a:solidFill>
              <a:srgbClr val="B622BA">
                <a:alpha val="10980"/>
              </a:srgbClr>
            </a:solid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091" y="-28402"/>
            <a:ext cx="18287771" cy="9758667"/>
            <a:chOff x="0" y="0"/>
            <a:chExt cx="41642055" cy="68305713"/>
          </a:xfrm>
        </p:grpSpPr>
        <p:sp>
          <p:nvSpPr>
            <p:cNvPr id="3" name="Freeform 3"/>
            <p:cNvSpPr/>
            <p:nvPr/>
          </p:nvSpPr>
          <p:spPr>
            <a:xfrm>
              <a:off x="0" y="0"/>
              <a:ext cx="41642055" cy="68305713"/>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6" name="Freeform 6"/>
          <p:cNvSpPr/>
          <p:nvPr/>
        </p:nvSpPr>
        <p:spPr>
          <a:xfrm>
            <a:off x="2667000" y="3096680"/>
            <a:ext cx="3959238" cy="3160961"/>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088" t="-47077" r="-20070" b="-246367"/>
            </a:stretch>
          </a:blipFill>
        </p:spPr>
        <p:txBody>
          <a:bodyPr/>
          <a:lstStyle/>
          <a:p>
            <a:endParaRPr lang="en-US"/>
          </a:p>
        </p:txBody>
      </p:sp>
      <p:grpSp>
        <p:nvGrpSpPr>
          <p:cNvPr id="7" name="Group 7"/>
          <p:cNvGrpSpPr/>
          <p:nvPr/>
        </p:nvGrpSpPr>
        <p:grpSpPr>
          <a:xfrm>
            <a:off x="0" y="9678255"/>
            <a:ext cx="18288000" cy="608745"/>
            <a:chOff x="0" y="0"/>
            <a:chExt cx="4816593" cy="160328"/>
          </a:xfrm>
        </p:grpSpPr>
        <p:sp>
          <p:nvSpPr>
            <p:cNvPr id="8" name="Freeform 8"/>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
        <p:nvSpPr>
          <p:cNvPr id="11" name="TextBox 3">
            <a:extLst>
              <a:ext uri="{FF2B5EF4-FFF2-40B4-BE49-F238E27FC236}">
                <a16:creationId xmlns:a16="http://schemas.microsoft.com/office/drawing/2014/main" id="{D3BBE0E9-9A9D-00C3-C5AB-ED083CC44FFA}"/>
              </a:ext>
            </a:extLst>
          </p:cNvPr>
          <p:cNvSpPr txBox="1"/>
          <p:nvPr/>
        </p:nvSpPr>
        <p:spPr>
          <a:xfrm>
            <a:off x="6553200" y="4104637"/>
            <a:ext cx="9067800" cy="1492588"/>
          </a:xfrm>
          <a:prstGeom prst="rect">
            <a:avLst/>
          </a:prstGeom>
        </p:spPr>
        <p:txBody>
          <a:bodyPr wrap="square" lIns="0" tIns="0" rIns="0" bIns="0" rtlCol="0" anchor="t">
            <a:spAutoFit/>
          </a:bodyPr>
          <a:lstStyle/>
          <a:p>
            <a:pPr algn="l">
              <a:spcBef>
                <a:spcPct val="0"/>
              </a:spcBef>
            </a:pPr>
            <a:r>
              <a:rPr lang="en-US" sz="6000" dirty="0">
                <a:solidFill>
                  <a:srgbClr val="B622BA"/>
                </a:solidFill>
                <a:latin typeface="PT Serif Italics"/>
                <a:ea typeface="PT Serif Italics"/>
                <a:cs typeface="PT Serif Italics"/>
                <a:sym typeface="PT Serif Italics"/>
              </a:rPr>
              <a:t>2. The People</a:t>
            </a:r>
          </a:p>
          <a:p>
            <a:pPr algn="l">
              <a:spcBef>
                <a:spcPct val="0"/>
              </a:spcBef>
            </a:pPr>
            <a:r>
              <a:rPr lang="en-US" sz="3699" dirty="0">
                <a:solidFill>
                  <a:srgbClr val="17365F"/>
                </a:solidFill>
                <a:latin typeface="Archivo Black"/>
                <a:ea typeface="Archivo Black"/>
                <a:cs typeface="Archivo Black"/>
                <a:sym typeface="Archivo Black"/>
              </a:rPr>
              <a:t>Who does medical respite serve?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B1BD7-E0BC-E24B-CF04-986F09196D0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1517B76-C533-59B1-16C0-6F48AC6985C4}"/>
              </a:ext>
            </a:extLst>
          </p:cNvPr>
          <p:cNvGrpSpPr/>
          <p:nvPr/>
        </p:nvGrpSpPr>
        <p:grpSpPr>
          <a:xfrm>
            <a:off x="0" y="0"/>
            <a:ext cx="5949370" cy="9758787"/>
            <a:chOff x="0" y="0"/>
            <a:chExt cx="41642567" cy="68306553"/>
          </a:xfrm>
        </p:grpSpPr>
        <p:sp>
          <p:nvSpPr>
            <p:cNvPr id="3" name="Freeform 3">
              <a:extLst>
                <a:ext uri="{FF2B5EF4-FFF2-40B4-BE49-F238E27FC236}">
                  <a16:creationId xmlns:a16="http://schemas.microsoft.com/office/drawing/2014/main" id="{B29A9064-7E36-D958-E083-A4F79488E95C}"/>
                </a:ext>
              </a:extLst>
            </p:cNvPr>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a:extLst>
              <a:ext uri="{FF2B5EF4-FFF2-40B4-BE49-F238E27FC236}">
                <a16:creationId xmlns:a16="http://schemas.microsoft.com/office/drawing/2014/main" id="{92B8C90F-5B14-77A9-050D-59817AF00D38}"/>
              </a:ext>
            </a:extLst>
          </p:cNvPr>
          <p:cNvSpPr txBox="1"/>
          <p:nvPr/>
        </p:nvSpPr>
        <p:spPr>
          <a:xfrm>
            <a:off x="1314406" y="4755357"/>
            <a:ext cx="3320483" cy="1588063"/>
          </a:xfrm>
          <a:prstGeom prst="rect">
            <a:avLst/>
          </a:prstGeom>
        </p:spPr>
        <p:txBody>
          <a:bodyPr wrap="square"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When is medical respite appropriate?</a:t>
            </a:r>
          </a:p>
        </p:txBody>
      </p:sp>
      <p:sp>
        <p:nvSpPr>
          <p:cNvPr id="5" name="TextBox 5">
            <a:extLst>
              <a:ext uri="{FF2B5EF4-FFF2-40B4-BE49-F238E27FC236}">
                <a16:creationId xmlns:a16="http://schemas.microsoft.com/office/drawing/2014/main" id="{DF29F9C2-F4A0-B0A0-7F2E-E00BDEA0BC10}"/>
              </a:ext>
            </a:extLst>
          </p:cNvPr>
          <p:cNvSpPr txBox="1"/>
          <p:nvPr/>
        </p:nvSpPr>
        <p:spPr>
          <a:xfrm>
            <a:off x="6705600" y="1728406"/>
            <a:ext cx="10544881" cy="6301853"/>
          </a:xfrm>
          <a:prstGeom prst="rect">
            <a:avLst/>
          </a:prstGeom>
        </p:spPr>
        <p:txBody>
          <a:bodyPr lIns="0" tIns="0" rIns="0" bIns="0" rtlCol="0" anchor="t">
            <a:spAutoFit/>
          </a:bodyPr>
          <a:lstStyle/>
          <a:p>
            <a:pPr algn="l">
              <a:lnSpc>
                <a:spcPts val="3779"/>
              </a:lnSpc>
              <a:spcBef>
                <a:spcPct val="0"/>
              </a:spcBef>
            </a:pPr>
            <a:r>
              <a:rPr lang="en-US" sz="2700" b="1" dirty="0">
                <a:solidFill>
                  <a:srgbClr val="B622BA"/>
                </a:solidFill>
                <a:latin typeface="PT Sans Bold"/>
                <a:ea typeface="PT Sans Bold"/>
                <a:cs typeface="PT Sans Bold"/>
                <a:sym typeface="PT Sans Bold"/>
              </a:rPr>
              <a:t>Medical respite may be appropriate when a patient:</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Is experiencing homelessness or does not have a safe, stable place to recover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Has an acute medical need or a medical need connected to a chronic condition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No longer requires inpatient hospital care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Needs pre-operative care or short-term recovery support after illness, injury, surgery or hospitalization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Can manage activities of daily living independently, including bathing, transferring and toileting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Has a primary medical need, even if secondary mental health or substance use conditions are present and stable enough to safely participate in recovery care</a:t>
            </a:r>
          </a:p>
        </p:txBody>
      </p:sp>
      <p:sp>
        <p:nvSpPr>
          <p:cNvPr id="6" name="Freeform 6">
            <a:extLst>
              <a:ext uri="{FF2B5EF4-FFF2-40B4-BE49-F238E27FC236}">
                <a16:creationId xmlns:a16="http://schemas.microsoft.com/office/drawing/2014/main" id="{1939D590-FD90-B14F-0A66-50E5470B06E5}"/>
              </a:ext>
            </a:extLst>
          </p:cNvPr>
          <p:cNvSpPr/>
          <p:nvPr/>
        </p:nvSpPr>
        <p:spPr>
          <a:xfrm>
            <a:off x="1755762" y="2917393"/>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088" t="-47077" r="-20070" b="-246367"/>
            </a:stretch>
          </a:blipFill>
        </p:spPr>
        <p:txBody>
          <a:bodyPr/>
          <a:lstStyle/>
          <a:p>
            <a:endParaRPr lang="en-US"/>
          </a:p>
        </p:txBody>
      </p:sp>
      <p:grpSp>
        <p:nvGrpSpPr>
          <p:cNvPr id="7" name="Group 7">
            <a:extLst>
              <a:ext uri="{FF2B5EF4-FFF2-40B4-BE49-F238E27FC236}">
                <a16:creationId xmlns:a16="http://schemas.microsoft.com/office/drawing/2014/main" id="{6CAFF1FC-4192-F50F-A5C4-41A799EA822A}"/>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277140D1-17A0-22FB-3E38-38519D03729B}"/>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0C56483B-877B-CF58-F08C-D9E5B986C704}"/>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extLst>
      <p:ext uri="{BB962C8B-B14F-4D97-AF65-F5344CB8AC3E}">
        <p14:creationId xmlns:p14="http://schemas.microsoft.com/office/powerpoint/2010/main" val="55551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8EAD6-8B36-1A86-8A28-58F1E006FF8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7570A68-FF5D-8211-08A6-496FFFFF0AE9}"/>
              </a:ext>
            </a:extLst>
          </p:cNvPr>
          <p:cNvGrpSpPr/>
          <p:nvPr/>
        </p:nvGrpSpPr>
        <p:grpSpPr>
          <a:xfrm>
            <a:off x="0" y="0"/>
            <a:ext cx="5949370" cy="9758787"/>
            <a:chOff x="0" y="0"/>
            <a:chExt cx="41642567" cy="68306553"/>
          </a:xfrm>
        </p:grpSpPr>
        <p:sp>
          <p:nvSpPr>
            <p:cNvPr id="3" name="Freeform 3">
              <a:extLst>
                <a:ext uri="{FF2B5EF4-FFF2-40B4-BE49-F238E27FC236}">
                  <a16:creationId xmlns:a16="http://schemas.microsoft.com/office/drawing/2014/main" id="{29F47764-DCE5-7C01-4BCB-7B2C1CF5EA7D}"/>
                </a:ext>
              </a:extLst>
            </p:cNvPr>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a:extLst>
              <a:ext uri="{FF2B5EF4-FFF2-40B4-BE49-F238E27FC236}">
                <a16:creationId xmlns:a16="http://schemas.microsoft.com/office/drawing/2014/main" id="{1B70DA84-7AEB-D3D0-3FB0-B3200DC5A114}"/>
              </a:ext>
            </a:extLst>
          </p:cNvPr>
          <p:cNvSpPr txBox="1"/>
          <p:nvPr/>
        </p:nvSpPr>
        <p:spPr>
          <a:xfrm>
            <a:off x="1314406" y="4755357"/>
            <a:ext cx="3320483" cy="1588063"/>
          </a:xfrm>
          <a:prstGeom prst="rect">
            <a:avLst/>
          </a:prstGeom>
        </p:spPr>
        <p:txBody>
          <a:bodyPr wrap="square"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When is medical respite appropriate?</a:t>
            </a:r>
          </a:p>
        </p:txBody>
      </p:sp>
      <p:sp>
        <p:nvSpPr>
          <p:cNvPr id="5" name="TextBox 5">
            <a:extLst>
              <a:ext uri="{FF2B5EF4-FFF2-40B4-BE49-F238E27FC236}">
                <a16:creationId xmlns:a16="http://schemas.microsoft.com/office/drawing/2014/main" id="{2C134756-29F4-3815-910C-A4094FF9AE4E}"/>
              </a:ext>
            </a:extLst>
          </p:cNvPr>
          <p:cNvSpPr txBox="1"/>
          <p:nvPr/>
        </p:nvSpPr>
        <p:spPr>
          <a:xfrm>
            <a:off x="6846206" y="3630016"/>
            <a:ext cx="10544881" cy="1919372"/>
          </a:xfrm>
          <a:prstGeom prst="rect">
            <a:avLst/>
          </a:prstGeom>
        </p:spPr>
        <p:txBody>
          <a:bodyPr lIns="0" tIns="0" rIns="0" bIns="0" rtlCol="0" anchor="t">
            <a:spAutoFit/>
          </a:bodyPr>
          <a:lstStyle/>
          <a:p>
            <a:pPr algn="l">
              <a:lnSpc>
                <a:spcPts val="3779"/>
              </a:lnSpc>
              <a:spcBef>
                <a:spcPct val="0"/>
              </a:spcBef>
            </a:pPr>
            <a:r>
              <a:rPr lang="en-US" sz="2700" b="1" dirty="0">
                <a:solidFill>
                  <a:srgbClr val="B622BA"/>
                </a:solidFill>
                <a:latin typeface="PT Sans Bold"/>
                <a:ea typeface="PT Sans Bold"/>
                <a:cs typeface="PT Sans Bold"/>
                <a:sym typeface="PT Sans Bold"/>
              </a:rPr>
              <a:t>Please Note: </a:t>
            </a:r>
          </a:p>
          <a:p>
            <a:pPr marL="582930" lvl="1" indent="-291465">
              <a:lnSpc>
                <a:spcPts val="3779"/>
              </a:lnSpc>
              <a:buFont typeface="Arial"/>
              <a:buChar char="•"/>
            </a:pPr>
            <a:r>
              <a:rPr lang="en-US" sz="2800" dirty="0">
                <a:solidFill>
                  <a:srgbClr val="000000"/>
                </a:solidFill>
                <a:latin typeface="PT Sans"/>
                <a:ea typeface="PT Sans"/>
                <a:cs typeface="PT Sans"/>
                <a:sym typeface="PT Sans"/>
              </a:rPr>
              <a:t>Final eligibility and acceptance are determined by each medical respite program based on the individual’s needs, program criteria, available capacity, staffing model and services.</a:t>
            </a:r>
            <a:endParaRPr lang="en-US" sz="2700" dirty="0">
              <a:solidFill>
                <a:srgbClr val="000000"/>
              </a:solidFill>
              <a:latin typeface="PT Sans"/>
              <a:ea typeface="PT Sans"/>
              <a:cs typeface="PT Sans"/>
              <a:sym typeface="PT Sans"/>
            </a:endParaRPr>
          </a:p>
        </p:txBody>
      </p:sp>
      <p:sp>
        <p:nvSpPr>
          <p:cNvPr id="6" name="Freeform 6">
            <a:extLst>
              <a:ext uri="{FF2B5EF4-FFF2-40B4-BE49-F238E27FC236}">
                <a16:creationId xmlns:a16="http://schemas.microsoft.com/office/drawing/2014/main" id="{7443E502-915E-29E2-1002-B612DA72668C}"/>
              </a:ext>
            </a:extLst>
          </p:cNvPr>
          <p:cNvSpPr/>
          <p:nvPr/>
        </p:nvSpPr>
        <p:spPr>
          <a:xfrm>
            <a:off x="1755762" y="2917393"/>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088" t="-47077" r="-20070" b="-246367"/>
            </a:stretch>
          </a:blipFill>
        </p:spPr>
        <p:txBody>
          <a:bodyPr/>
          <a:lstStyle/>
          <a:p>
            <a:endParaRPr lang="en-US"/>
          </a:p>
        </p:txBody>
      </p:sp>
      <p:grpSp>
        <p:nvGrpSpPr>
          <p:cNvPr id="7" name="Group 7">
            <a:extLst>
              <a:ext uri="{FF2B5EF4-FFF2-40B4-BE49-F238E27FC236}">
                <a16:creationId xmlns:a16="http://schemas.microsoft.com/office/drawing/2014/main" id="{2509D8EF-179C-B98C-7F50-2725CC2AE93D}"/>
              </a:ext>
            </a:extLst>
          </p:cNvPr>
          <p:cNvGrpSpPr/>
          <p:nvPr/>
        </p:nvGrpSpPr>
        <p:grpSpPr>
          <a:xfrm>
            <a:off x="0" y="9678255"/>
            <a:ext cx="18288000" cy="608745"/>
            <a:chOff x="0" y="0"/>
            <a:chExt cx="4816593" cy="160328"/>
          </a:xfrm>
        </p:grpSpPr>
        <p:sp>
          <p:nvSpPr>
            <p:cNvPr id="8" name="Freeform 8">
              <a:extLst>
                <a:ext uri="{FF2B5EF4-FFF2-40B4-BE49-F238E27FC236}">
                  <a16:creationId xmlns:a16="http://schemas.microsoft.com/office/drawing/2014/main" id="{2CDBEE67-824E-98D4-B5AD-4377E72BF204}"/>
                </a:ext>
              </a:extLst>
            </p:cNvPr>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a:extLst>
                <a:ext uri="{FF2B5EF4-FFF2-40B4-BE49-F238E27FC236}">
                  <a16:creationId xmlns:a16="http://schemas.microsoft.com/office/drawing/2014/main" id="{CDFFD43E-6B75-1CD6-7C20-4C14EA06E3C8}"/>
                </a:ext>
              </a:extLst>
            </p:cNvPr>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extLst>
      <p:ext uri="{BB962C8B-B14F-4D97-AF65-F5344CB8AC3E}">
        <p14:creationId xmlns:p14="http://schemas.microsoft.com/office/powerpoint/2010/main" val="2325058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949370" cy="9758787"/>
            <a:chOff x="0" y="0"/>
            <a:chExt cx="41642567" cy="68306553"/>
          </a:xfrm>
        </p:grpSpPr>
        <p:sp>
          <p:nvSpPr>
            <p:cNvPr id="3" name="Freeform 3"/>
            <p:cNvSpPr/>
            <p:nvPr/>
          </p:nvSpPr>
          <p:spPr>
            <a:xfrm>
              <a:off x="0" y="0"/>
              <a:ext cx="41642054" cy="68305710"/>
            </a:xfrm>
            <a:custGeom>
              <a:avLst/>
              <a:gdLst/>
              <a:ahLst/>
              <a:cxnLst/>
              <a:rect l="l" t="t" r="r" b="b"/>
              <a:pathLst>
                <a:path w="41642054" h="68305710">
                  <a:moveTo>
                    <a:pt x="0" y="0"/>
                  </a:moveTo>
                  <a:lnTo>
                    <a:pt x="41642054" y="0"/>
                  </a:lnTo>
                  <a:lnTo>
                    <a:pt x="41642054" y="68305710"/>
                  </a:lnTo>
                  <a:lnTo>
                    <a:pt x="0" y="68305710"/>
                  </a:lnTo>
                  <a:close/>
                </a:path>
              </a:pathLst>
            </a:custGeom>
            <a:solidFill>
              <a:srgbClr val="F0F4FA"/>
            </a:solidFill>
          </p:spPr>
          <p:txBody>
            <a:bodyPr/>
            <a:lstStyle/>
            <a:p>
              <a:endParaRPr lang="en-US"/>
            </a:p>
          </p:txBody>
        </p:sp>
      </p:grpSp>
      <p:sp>
        <p:nvSpPr>
          <p:cNvPr id="4" name="TextBox 4"/>
          <p:cNvSpPr txBox="1"/>
          <p:nvPr/>
        </p:nvSpPr>
        <p:spPr>
          <a:xfrm>
            <a:off x="661648" y="4671737"/>
            <a:ext cx="4626074" cy="1588063"/>
          </a:xfrm>
          <a:prstGeom prst="rect">
            <a:avLst/>
          </a:prstGeom>
        </p:spPr>
        <p:txBody>
          <a:bodyPr lIns="0" tIns="0" rIns="0" bIns="0" rtlCol="0" anchor="t">
            <a:spAutoFit/>
          </a:bodyPr>
          <a:lstStyle/>
          <a:p>
            <a:pPr algn="ctr">
              <a:lnSpc>
                <a:spcPts val="4199"/>
              </a:lnSpc>
              <a:spcBef>
                <a:spcPct val="0"/>
              </a:spcBef>
            </a:pPr>
            <a:r>
              <a:rPr lang="en-US" sz="2999" dirty="0">
                <a:solidFill>
                  <a:srgbClr val="17365F"/>
                </a:solidFill>
                <a:latin typeface="Archivo Black"/>
                <a:ea typeface="Archivo Black"/>
                <a:cs typeface="Archivo Black"/>
                <a:sym typeface="Archivo Black"/>
              </a:rPr>
              <a:t>When is another setting or support more appropriate?</a:t>
            </a:r>
          </a:p>
        </p:txBody>
      </p:sp>
      <p:sp>
        <p:nvSpPr>
          <p:cNvPr id="5" name="TextBox 5"/>
          <p:cNvSpPr txBox="1"/>
          <p:nvPr/>
        </p:nvSpPr>
        <p:spPr>
          <a:xfrm>
            <a:off x="6575384" y="1728406"/>
            <a:ext cx="11032957" cy="6301853"/>
          </a:xfrm>
          <a:prstGeom prst="rect">
            <a:avLst/>
          </a:prstGeom>
        </p:spPr>
        <p:txBody>
          <a:bodyPr lIns="0" tIns="0" rIns="0" bIns="0" rtlCol="0" anchor="t">
            <a:spAutoFit/>
          </a:bodyPr>
          <a:lstStyle/>
          <a:p>
            <a:pPr algn="l">
              <a:lnSpc>
                <a:spcPts val="3779"/>
              </a:lnSpc>
            </a:pPr>
            <a:r>
              <a:rPr lang="en-US" sz="2700" b="1" dirty="0">
                <a:solidFill>
                  <a:srgbClr val="B622BA"/>
                </a:solidFill>
                <a:latin typeface="PT Sans Bold"/>
                <a:ea typeface="PT Sans Bold"/>
                <a:cs typeface="PT Sans Bold"/>
                <a:sym typeface="PT Sans Bold"/>
              </a:rPr>
              <a:t>Another setting or support may be more appropriate when a patient:</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Does not have an acute or post-acute medical need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Has a stable chronic condition without a current medical recovery need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Still requires hospital-level care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Needs nursing home-level care, inpatient rehabilitation or a higher level of medical supervision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Cannot independently manage key activities of daily living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Has active suicidal or homicidal ideation requiring immediate crisis intervention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Has active, untreated or unmanaged mental health needs that cannot be safely supported in the medical respite setting </a:t>
            </a:r>
          </a:p>
          <a:p>
            <a:pPr marL="582930" lvl="1" indent="-291465" algn="l">
              <a:lnSpc>
                <a:spcPts val="3779"/>
              </a:lnSpc>
              <a:buFont typeface="Arial"/>
              <a:buChar char="•"/>
            </a:pPr>
            <a:r>
              <a:rPr lang="en-US" sz="2700" dirty="0">
                <a:solidFill>
                  <a:srgbClr val="000000"/>
                </a:solidFill>
                <a:latin typeface="PT Sans"/>
                <a:ea typeface="PT Sans"/>
                <a:cs typeface="PT Sans"/>
                <a:sym typeface="PT Sans"/>
              </a:rPr>
              <a:t>Has complex medical needs that exceed the program’s staffing, space or service model </a:t>
            </a:r>
          </a:p>
        </p:txBody>
      </p:sp>
      <p:sp>
        <p:nvSpPr>
          <p:cNvPr id="6" name="Freeform 6"/>
          <p:cNvSpPr/>
          <p:nvPr/>
        </p:nvSpPr>
        <p:spPr>
          <a:xfrm>
            <a:off x="1755762" y="2907868"/>
            <a:ext cx="2437846" cy="1729468"/>
          </a:xfrm>
          <a:custGeom>
            <a:avLst/>
            <a:gdLst/>
            <a:ahLst/>
            <a:cxnLst/>
            <a:rect l="l" t="t" r="r" b="b"/>
            <a:pathLst>
              <a:path w="2437846" h="1729468">
                <a:moveTo>
                  <a:pt x="0" y="0"/>
                </a:moveTo>
                <a:lnTo>
                  <a:pt x="2437846" y="0"/>
                </a:lnTo>
                <a:lnTo>
                  <a:pt x="2437846" y="1729468"/>
                </a:lnTo>
                <a:lnTo>
                  <a:pt x="0" y="1729468"/>
                </a:lnTo>
                <a:lnTo>
                  <a:pt x="0" y="0"/>
                </a:lnTo>
                <a:close/>
              </a:path>
            </a:pathLst>
          </a:custGeom>
          <a:blipFill>
            <a:blip r:embed="rId3"/>
            <a:stretch>
              <a:fillRect l="-252088" t="-47077" r="-20070" b="-246367"/>
            </a:stretch>
          </a:blipFill>
        </p:spPr>
        <p:txBody>
          <a:bodyPr/>
          <a:lstStyle/>
          <a:p>
            <a:endParaRPr lang="en-US"/>
          </a:p>
        </p:txBody>
      </p:sp>
      <p:grpSp>
        <p:nvGrpSpPr>
          <p:cNvPr id="7" name="Group 7"/>
          <p:cNvGrpSpPr/>
          <p:nvPr/>
        </p:nvGrpSpPr>
        <p:grpSpPr>
          <a:xfrm>
            <a:off x="0" y="9678255"/>
            <a:ext cx="18288000" cy="608745"/>
            <a:chOff x="0" y="0"/>
            <a:chExt cx="4816593" cy="160328"/>
          </a:xfrm>
        </p:grpSpPr>
        <p:sp>
          <p:nvSpPr>
            <p:cNvPr id="8" name="Freeform 8"/>
            <p:cNvSpPr/>
            <p:nvPr/>
          </p:nvSpPr>
          <p:spPr>
            <a:xfrm>
              <a:off x="0" y="0"/>
              <a:ext cx="4816592" cy="160328"/>
            </a:xfrm>
            <a:custGeom>
              <a:avLst/>
              <a:gdLst/>
              <a:ahLst/>
              <a:cxnLst/>
              <a:rect l="l" t="t" r="r" b="b"/>
              <a:pathLst>
                <a:path w="4816592" h="160328">
                  <a:moveTo>
                    <a:pt x="0" y="0"/>
                  </a:moveTo>
                  <a:lnTo>
                    <a:pt x="4816592" y="0"/>
                  </a:lnTo>
                  <a:lnTo>
                    <a:pt x="4816592" y="160328"/>
                  </a:lnTo>
                  <a:lnTo>
                    <a:pt x="0" y="160328"/>
                  </a:lnTo>
                  <a:close/>
                </a:path>
              </a:pathLst>
            </a:custGeom>
            <a:solidFill>
              <a:srgbClr val="17365F"/>
            </a:solidFill>
          </p:spPr>
          <p:txBody>
            <a:bodyPr/>
            <a:lstStyle/>
            <a:p>
              <a:endParaRPr lang="en-US"/>
            </a:p>
          </p:txBody>
        </p:sp>
        <p:sp>
          <p:nvSpPr>
            <p:cNvPr id="9" name="TextBox 9"/>
            <p:cNvSpPr txBox="1"/>
            <p:nvPr/>
          </p:nvSpPr>
          <p:spPr>
            <a:xfrm>
              <a:off x="0" y="-28575"/>
              <a:ext cx="4816593" cy="188903"/>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1a39a65-fb40-471a-a7d1-57f42e2c0ed3" xsi:nil="true"/>
    <lcf76f155ced4ddcb4097134ff3c332f xmlns="6cf38881-ca44-4c92-be2a-4a25ef328d7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2497A69C1984E48B9C8B9B48A3953EE" ma:contentTypeVersion="15" ma:contentTypeDescription="Create a new document." ma:contentTypeScope="" ma:versionID="c3b9bdbba84692ba94adc256498e8801">
  <xsd:schema xmlns:xsd="http://www.w3.org/2001/XMLSchema" xmlns:xs="http://www.w3.org/2001/XMLSchema" xmlns:p="http://schemas.microsoft.com/office/2006/metadata/properties" xmlns:ns2="6cf38881-ca44-4c92-be2a-4a25ef328d72" xmlns:ns3="a1a39a65-fb40-471a-a7d1-57f42e2c0ed3" targetNamespace="http://schemas.microsoft.com/office/2006/metadata/properties" ma:root="true" ma:fieldsID="ca07253bf45a52d9689e92755e9fe5ee" ns2:_="" ns3:_="">
    <xsd:import namespace="6cf38881-ca44-4c92-be2a-4a25ef328d72"/>
    <xsd:import namespace="a1a39a65-fb40-471a-a7d1-57f42e2c0ed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38881-ca44-4c92-be2a-4a25ef328d72"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caf79cfc-a431-4607-b477-c37457d1f942"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1a39a65-fb40-471a-a7d1-57f42e2c0ed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6a9d55df-e017-44d9-86c0-bf96c918a094}" ma:internalName="TaxCatchAll" ma:showField="CatchAllData" ma:web="a1a39a65-fb40-471a-a7d1-57f42e2c0ed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6C621D-7577-4E37-B43E-E5407437D916}">
  <ds:schemaRefs>
    <ds:schemaRef ds:uri="http://schemas.microsoft.com/office/2006/metadata/properties"/>
    <ds:schemaRef ds:uri="http://schemas.microsoft.com/office/infopath/2007/PartnerControls"/>
    <ds:schemaRef ds:uri="abb07e53-6c89-400e-9ed6-abbaa8c8419c"/>
    <ds:schemaRef ds:uri="c680248d-4cdb-4545-8c83-5a297a17d0ca"/>
  </ds:schemaRefs>
</ds:datastoreItem>
</file>

<file path=customXml/itemProps2.xml><?xml version="1.0" encoding="utf-8"?>
<ds:datastoreItem xmlns:ds="http://schemas.openxmlformats.org/officeDocument/2006/customXml" ds:itemID="{A42C9E4B-930E-4835-A469-C49C91C5B07B}"/>
</file>

<file path=customXml/itemProps3.xml><?xml version="1.0" encoding="utf-8"?>
<ds:datastoreItem xmlns:ds="http://schemas.openxmlformats.org/officeDocument/2006/customXml" ds:itemID="{77907B7E-3D56-48E6-83A4-32735754DE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282</TotalTime>
  <Words>1631</Words>
  <Application>Microsoft Office PowerPoint</Application>
  <PresentationFormat>Custom</PresentationFormat>
  <Paragraphs>179</Paragraphs>
  <Slides>26</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Calibri</vt:lpstr>
      <vt:lpstr>PT Serif Bold Italics</vt:lpstr>
      <vt:lpstr>PT Sans Bold</vt:lpstr>
      <vt:lpstr>PT Serif Italics</vt:lpstr>
      <vt:lpstr>Archivo Black</vt:lpstr>
      <vt:lpstr>PT Sans Bold Italics</vt:lpstr>
      <vt:lpstr>Aptos</vt:lpstr>
      <vt:lpstr>PT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Respite Program_EXTERNAL PARTNERS</dc:title>
  <dc:creator>Courtney Clay</dc:creator>
  <cp:lastModifiedBy>Courtney Clay</cp:lastModifiedBy>
  <cp:revision>22</cp:revision>
  <dcterms:created xsi:type="dcterms:W3CDTF">2006-08-16T00:00:00Z</dcterms:created>
  <dcterms:modified xsi:type="dcterms:W3CDTF">2026-07-07T19:26:07Z</dcterms:modified>
  <dc:identifier>DAHOP-q9KyI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0x01010052497A69C1984E48B9C8B9B48A3953EE</vt:lpwstr>
  </property>
  <property fmtid="{D5CDD505-2E9C-101B-9397-08002B2CF9AE}" pid="3" name="MediaServiceImageTags">
    <vt:lpwstr/>
  </property>
</Properties>
</file>