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Lst>
  <p:sldSz cx="18288000" cy="10287000"/>
  <p:notesSz cx="6858000" cy="9144000"/>
  <p:embeddedFontLst>
    <p:embeddedFont>
      <p:font typeface="Archivo Black" panose="020B0604020202020204" charset="0"/>
      <p:regular r:id="rId22"/>
    </p:embeddedFont>
    <p:embeddedFont>
      <p:font typeface="PT Sans" panose="020B0503020203020204" pitchFamily="34" charset="0"/>
      <p:regular r:id="rId23"/>
      <p:bold r:id="rId24"/>
      <p:italic r:id="rId25"/>
      <p:boldItalic r:id="rId26"/>
    </p:embeddedFont>
    <p:embeddedFont>
      <p:font typeface="PT Sans Bold" panose="020B0703020203020204" pitchFamily="34" charset="0"/>
      <p:bold r:id="rId27"/>
      <p:boldItalic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C8F827D-1219-70E6-330F-D837B62DF2EB}" v="5" dt="2026-06-15T16:58:03.698"/>
    <p1510:client id="{DCC8A4A7-3316-251F-4A42-CB3F47506AB9}" v="1" dt="2026-06-15T14:59:18.2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autoAdjust="0"/>
    <p:restoredTop sz="94589" autoAdjust="0"/>
  </p:normalViewPr>
  <p:slideViewPr>
    <p:cSldViewPr>
      <p:cViewPr>
        <p:scale>
          <a:sx n="44" d="100"/>
          <a:sy n="44" d="100"/>
        </p:scale>
        <p:origin x="2904" y="13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5.fntdata"/><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4.fntdata"/><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3.fntdata"/><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2.fntdata"/><Relationship Id="rId28" Type="http://schemas.openxmlformats.org/officeDocument/2006/relationships/font" Target="fonts/font7.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viewProps" Target="view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urtnie Nunley" userId="S::knunley@ruddresources.net::025d43cb-bd90-4687-a49a-1d07b3086a25" providerId="AD" clId="Web-{DCC8A4A7-3316-251F-4A42-CB3F47506AB9}"/>
    <pc:docChg chg="modSld">
      <pc:chgData name="Kourtnie Nunley" userId="S::knunley@ruddresources.net::025d43cb-bd90-4687-a49a-1d07b3086a25" providerId="AD" clId="Web-{DCC8A4A7-3316-251F-4A42-CB3F47506AB9}" dt="2026-06-15T14:59:18.227" v="0" actId="14100"/>
      <pc:docMkLst>
        <pc:docMk/>
      </pc:docMkLst>
      <pc:sldChg chg="modSp">
        <pc:chgData name="Kourtnie Nunley" userId="S::knunley@ruddresources.net::025d43cb-bd90-4687-a49a-1d07b3086a25" providerId="AD" clId="Web-{DCC8A4A7-3316-251F-4A42-CB3F47506AB9}" dt="2026-06-15T14:59:18.227" v="0" actId="14100"/>
        <pc:sldMkLst>
          <pc:docMk/>
          <pc:sldMk cId="0" sldId="257"/>
        </pc:sldMkLst>
        <pc:spChg chg="mod">
          <ac:chgData name="Kourtnie Nunley" userId="S::knunley@ruddresources.net::025d43cb-bd90-4687-a49a-1d07b3086a25" providerId="AD" clId="Web-{DCC8A4A7-3316-251F-4A42-CB3F47506AB9}" dt="2026-06-15T14:59:18.227" v="0" actId="14100"/>
          <ac:spMkLst>
            <pc:docMk/>
            <pc:sldMk cId="0" sldId="257"/>
            <ac:spMk id="4" creationId="{00000000-0000-0000-0000-000000000000}"/>
          </ac:spMkLst>
        </pc:spChg>
      </pc:sldChg>
    </pc:docChg>
  </pc:docChgLst>
  <pc:docChgLst>
    <pc:chgData name="Kourtnie Nunley" userId="S::knunley@ruddresources.net::025d43cb-bd90-4687-a49a-1d07b3086a25" providerId="AD" clId="Web-{AC8F827D-1219-70E6-330F-D837B62DF2EB}"/>
    <pc:docChg chg="modSld">
      <pc:chgData name="Kourtnie Nunley" userId="S::knunley@ruddresources.net::025d43cb-bd90-4687-a49a-1d07b3086a25" providerId="AD" clId="Web-{AC8F827D-1219-70E6-330F-D837B62DF2EB}" dt="2026-06-15T16:58:03.682" v="1" actId="20577"/>
      <pc:docMkLst>
        <pc:docMk/>
      </pc:docMkLst>
      <pc:sldChg chg="modSp">
        <pc:chgData name="Kourtnie Nunley" userId="S::knunley@ruddresources.net::025d43cb-bd90-4687-a49a-1d07b3086a25" providerId="AD" clId="Web-{AC8F827D-1219-70E6-330F-D837B62DF2EB}" dt="2026-06-15T16:56:58.088" v="0" actId="20577"/>
        <pc:sldMkLst>
          <pc:docMk/>
          <pc:sldMk cId="0" sldId="258"/>
        </pc:sldMkLst>
        <pc:spChg chg="mod">
          <ac:chgData name="Kourtnie Nunley" userId="S::knunley@ruddresources.net::025d43cb-bd90-4687-a49a-1d07b3086a25" providerId="AD" clId="Web-{AC8F827D-1219-70E6-330F-D837B62DF2EB}" dt="2026-06-15T16:56:58.088" v="0" actId="20577"/>
          <ac:spMkLst>
            <pc:docMk/>
            <pc:sldMk cId="0" sldId="258"/>
            <ac:spMk id="8" creationId="{00000000-0000-0000-0000-000000000000}"/>
          </ac:spMkLst>
        </pc:spChg>
      </pc:sldChg>
      <pc:sldChg chg="modSp">
        <pc:chgData name="Kourtnie Nunley" userId="S::knunley@ruddresources.net::025d43cb-bd90-4687-a49a-1d07b3086a25" providerId="AD" clId="Web-{AC8F827D-1219-70E6-330F-D837B62DF2EB}" dt="2026-06-15T16:58:03.682" v="1" actId="20577"/>
        <pc:sldMkLst>
          <pc:docMk/>
          <pc:sldMk cId="0" sldId="266"/>
        </pc:sldMkLst>
        <pc:spChg chg="mod">
          <ac:chgData name="Kourtnie Nunley" userId="S::knunley@ruddresources.net::025d43cb-bd90-4687-a49a-1d07b3086a25" providerId="AD" clId="Web-{AC8F827D-1219-70E6-330F-D837B62DF2EB}" dt="2026-06-15T16:58:03.682" v="1" actId="20577"/>
          <ac:spMkLst>
            <pc:docMk/>
            <pc:sldMk cId="0" sldId="266"/>
            <ac:spMk id="3"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696171" y="1620609"/>
            <a:ext cx="8591826" cy="8666391"/>
            <a:chOff x="0" y="0"/>
            <a:chExt cx="974283" cy="982738"/>
          </a:xfrm>
        </p:grpSpPr>
        <p:sp>
          <p:nvSpPr>
            <p:cNvPr id="3" name="Freeform 3"/>
            <p:cNvSpPr/>
            <p:nvPr/>
          </p:nvSpPr>
          <p:spPr>
            <a:xfrm>
              <a:off x="0" y="0"/>
              <a:ext cx="974283" cy="982738"/>
            </a:xfrm>
            <a:custGeom>
              <a:avLst/>
              <a:gdLst/>
              <a:ahLst/>
              <a:cxnLst/>
              <a:rect l="l" t="t" r="r" b="b"/>
              <a:pathLst>
                <a:path w="1002437" h="982738">
                  <a:moveTo>
                    <a:pt x="0" y="0"/>
                  </a:moveTo>
                  <a:lnTo>
                    <a:pt x="1002437" y="0"/>
                  </a:lnTo>
                  <a:lnTo>
                    <a:pt x="1002437" y="982738"/>
                  </a:lnTo>
                  <a:lnTo>
                    <a:pt x="0" y="982738"/>
                  </a:lnTo>
                  <a:close/>
                </a:path>
              </a:pathLst>
            </a:custGeom>
            <a:blipFill>
              <a:blip r:embed="rId2"/>
              <a:stretch>
                <a:fillRect l="-27805" r="-27805"/>
              </a:stretch>
            </a:blipFill>
            <a:ln cap="sq">
              <a:noFill/>
              <a:prstDash val="solid"/>
              <a:miter/>
            </a:ln>
          </p:spPr>
          <p:txBody>
            <a:bodyPr/>
            <a:lstStyle/>
            <a:p>
              <a:endParaRPr lang="en-US" dirty="0"/>
            </a:p>
          </p:txBody>
        </p:sp>
      </p:grpSp>
      <p:sp>
        <p:nvSpPr>
          <p:cNvPr id="4" name="Freeform 4"/>
          <p:cNvSpPr/>
          <p:nvPr/>
        </p:nvSpPr>
        <p:spPr>
          <a:xfrm>
            <a:off x="0" y="7930204"/>
            <a:ext cx="9696171" cy="2356796"/>
          </a:xfrm>
          <a:custGeom>
            <a:avLst/>
            <a:gdLst/>
            <a:ahLst/>
            <a:cxnLst/>
            <a:rect l="l" t="t" r="r" b="b"/>
            <a:pathLst>
              <a:path w="9696171" h="2356796">
                <a:moveTo>
                  <a:pt x="0" y="0"/>
                </a:moveTo>
                <a:lnTo>
                  <a:pt x="9696171" y="0"/>
                </a:lnTo>
                <a:lnTo>
                  <a:pt x="9696171" y="2356796"/>
                </a:lnTo>
                <a:lnTo>
                  <a:pt x="0" y="2356796"/>
                </a:lnTo>
                <a:lnTo>
                  <a:pt x="0" y="0"/>
                </a:lnTo>
                <a:close/>
              </a:path>
            </a:pathLst>
          </a:custGeom>
          <a:blipFill>
            <a:blip r:embed="rId3"/>
            <a:stretch>
              <a:fillRect l="-18213" r="-18213" b="-105121"/>
            </a:stretch>
          </a:blipFill>
        </p:spPr>
        <p:txBody>
          <a:bodyPr/>
          <a:lstStyle/>
          <a:p>
            <a:endParaRPr lang="en-US"/>
          </a:p>
        </p:txBody>
      </p:sp>
      <p:sp>
        <p:nvSpPr>
          <p:cNvPr id="5" name="Freeform 5"/>
          <p:cNvSpPr/>
          <p:nvPr/>
        </p:nvSpPr>
        <p:spPr>
          <a:xfrm>
            <a:off x="1028700" y="290214"/>
            <a:ext cx="2918628" cy="1287273"/>
          </a:xfrm>
          <a:custGeom>
            <a:avLst/>
            <a:gdLst/>
            <a:ahLst/>
            <a:cxnLst/>
            <a:rect l="l" t="t" r="r" b="b"/>
            <a:pathLst>
              <a:path w="2918628" h="1287273">
                <a:moveTo>
                  <a:pt x="0" y="0"/>
                </a:moveTo>
                <a:lnTo>
                  <a:pt x="2918628" y="0"/>
                </a:lnTo>
                <a:lnTo>
                  <a:pt x="2918628" y="1287274"/>
                </a:lnTo>
                <a:lnTo>
                  <a:pt x="0" y="1287274"/>
                </a:lnTo>
                <a:lnTo>
                  <a:pt x="0" y="0"/>
                </a:lnTo>
                <a:close/>
              </a:path>
            </a:pathLst>
          </a:custGeom>
          <a:blipFill>
            <a:blip r:embed="rId4"/>
            <a:stretch>
              <a:fillRect r="-7113"/>
            </a:stretch>
          </a:blipFill>
        </p:spPr>
        <p:txBody>
          <a:bodyPr/>
          <a:lstStyle/>
          <a:p>
            <a:endParaRPr lang="en-US"/>
          </a:p>
        </p:txBody>
      </p:sp>
      <p:sp>
        <p:nvSpPr>
          <p:cNvPr id="6" name="TextBox 6"/>
          <p:cNvSpPr txBox="1"/>
          <p:nvPr/>
        </p:nvSpPr>
        <p:spPr>
          <a:xfrm>
            <a:off x="611988" y="3208397"/>
            <a:ext cx="8532012" cy="3263367"/>
          </a:xfrm>
          <a:prstGeom prst="rect">
            <a:avLst/>
          </a:prstGeom>
        </p:spPr>
        <p:txBody>
          <a:bodyPr lIns="0" tIns="0" rIns="0" bIns="0" rtlCol="0" anchor="t">
            <a:spAutoFit/>
          </a:bodyPr>
          <a:lstStyle/>
          <a:p>
            <a:pPr algn="l">
              <a:lnSpc>
                <a:spcPts val="8596"/>
              </a:lnSpc>
            </a:pPr>
            <a:r>
              <a:rPr lang="en-US" sz="7347">
                <a:solidFill>
                  <a:srgbClr val="17365F"/>
                </a:solidFill>
                <a:latin typeface="Archivo Black"/>
                <a:ea typeface="Archivo Black"/>
                <a:cs typeface="Archivo Black"/>
                <a:sym typeface="Archivo Black"/>
              </a:rPr>
              <a:t>Medical Respite Communication Training Guide</a:t>
            </a:r>
          </a:p>
        </p:txBody>
      </p:sp>
      <p:sp>
        <p:nvSpPr>
          <p:cNvPr id="7" name="TextBox 7"/>
          <p:cNvSpPr txBox="1"/>
          <p:nvPr/>
        </p:nvSpPr>
        <p:spPr>
          <a:xfrm>
            <a:off x="1028700" y="9248775"/>
            <a:ext cx="7824298" cy="336531"/>
          </a:xfrm>
          <a:prstGeom prst="rect">
            <a:avLst/>
          </a:prstGeom>
        </p:spPr>
        <p:txBody>
          <a:bodyPr lIns="0" tIns="0" rIns="0" bIns="0" rtlCol="0" anchor="t">
            <a:spAutoFit/>
          </a:bodyPr>
          <a:lstStyle/>
          <a:p>
            <a:pPr algn="l">
              <a:lnSpc>
                <a:spcPts val="2574"/>
              </a:lnSpc>
            </a:pPr>
            <a:r>
              <a:rPr lang="en-US" sz="2145" spc="343">
                <a:solidFill>
                  <a:srgbClr val="17365F"/>
                </a:solidFill>
                <a:latin typeface="Archivo Black"/>
                <a:ea typeface="Archivo Black"/>
                <a:cs typeface="Archivo Black"/>
                <a:sym typeface="Archivo Black"/>
              </a:rPr>
              <a:t>PLAN DIFFERENTLY. HEAL DIFFERENTLY.</a:t>
            </a:r>
          </a:p>
        </p:txBody>
      </p:sp>
      <p:sp>
        <p:nvSpPr>
          <p:cNvPr id="8" name="TextBox 8"/>
          <p:cNvSpPr txBox="1"/>
          <p:nvPr/>
        </p:nvSpPr>
        <p:spPr>
          <a:xfrm>
            <a:off x="12236825" y="752475"/>
            <a:ext cx="5523161" cy="276225"/>
          </a:xfrm>
          <a:prstGeom prst="rect">
            <a:avLst/>
          </a:prstGeom>
        </p:spPr>
        <p:txBody>
          <a:bodyPr lIns="0" tIns="0" rIns="0" bIns="0" rtlCol="0" anchor="t">
            <a:spAutoFit/>
          </a:bodyPr>
          <a:lstStyle/>
          <a:p>
            <a:pPr algn="l">
              <a:lnSpc>
                <a:spcPts val="2147"/>
              </a:lnSpc>
            </a:pPr>
            <a:r>
              <a:rPr lang="en-US" sz="1789" spc="286">
                <a:solidFill>
                  <a:srgbClr val="17365F"/>
                </a:solidFill>
                <a:latin typeface="Archivo Black"/>
                <a:ea typeface="Archivo Black"/>
                <a:cs typeface="Archivo Black"/>
                <a:sym typeface="Archivo Black"/>
              </a:rPr>
              <a:t>IPHI · MEDICAL RESPITE PROGRAM</a:t>
            </a:r>
          </a:p>
        </p:txBody>
      </p:sp>
      <p:sp>
        <p:nvSpPr>
          <p:cNvPr id="9" name="TextBox 9"/>
          <p:cNvSpPr txBox="1"/>
          <p:nvPr/>
        </p:nvSpPr>
        <p:spPr>
          <a:xfrm>
            <a:off x="611988" y="6636319"/>
            <a:ext cx="8129787" cy="461334"/>
          </a:xfrm>
          <a:prstGeom prst="rect">
            <a:avLst/>
          </a:prstGeom>
        </p:spPr>
        <p:txBody>
          <a:bodyPr lIns="0" tIns="0" rIns="0" bIns="0" rtlCol="0" anchor="t">
            <a:spAutoFit/>
          </a:bodyPr>
          <a:lstStyle/>
          <a:p>
            <a:pPr algn="ctr">
              <a:lnSpc>
                <a:spcPts val="3736"/>
              </a:lnSpc>
              <a:spcBef>
                <a:spcPct val="0"/>
              </a:spcBef>
            </a:pPr>
            <a:r>
              <a:rPr lang="en-US" sz="2668" b="1" i="1">
                <a:solidFill>
                  <a:srgbClr val="B622BA"/>
                </a:solidFill>
                <a:latin typeface="PT Serif Bold Italics"/>
                <a:ea typeface="PT Serif Bold Italics"/>
                <a:cs typeface="PT Serif Bold Italics"/>
                <a:sym typeface="PT Serif Bold Italics"/>
              </a:rPr>
              <a:t>How to Engage Hospital Teams and Decision-Makers</a:t>
            </a:r>
          </a:p>
        </p:txBody>
      </p:sp>
      <p:sp>
        <p:nvSpPr>
          <p:cNvPr id="10" name="AutoShape 10"/>
          <p:cNvSpPr/>
          <p:nvPr/>
        </p:nvSpPr>
        <p:spPr>
          <a:xfrm>
            <a:off x="0" y="1582509"/>
            <a:ext cx="18288000" cy="0"/>
          </a:xfrm>
          <a:prstGeom prst="line">
            <a:avLst/>
          </a:prstGeom>
          <a:ln w="76200" cap="flat">
            <a:solidFill>
              <a:srgbClr val="17365F"/>
            </a:solidFill>
            <a:prstDash val="solid"/>
            <a:headEnd type="none" w="sm" len="sm"/>
            <a:tailEnd type="none" w="sm" len="sm"/>
          </a:ln>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8743570" cy="10287000"/>
          </a:xfrm>
          <a:custGeom>
            <a:avLst/>
            <a:gdLst/>
            <a:ahLst/>
            <a:cxnLst/>
            <a:rect l="l" t="t" r="r" b="b"/>
            <a:pathLst>
              <a:path w="8743570" h="10287000">
                <a:moveTo>
                  <a:pt x="0" y="0"/>
                </a:moveTo>
                <a:lnTo>
                  <a:pt x="8743570" y="0"/>
                </a:lnTo>
                <a:lnTo>
                  <a:pt x="8743570" y="10287000"/>
                </a:lnTo>
                <a:lnTo>
                  <a:pt x="0" y="10287000"/>
                </a:lnTo>
                <a:lnTo>
                  <a:pt x="0" y="0"/>
                </a:lnTo>
                <a:close/>
              </a:path>
            </a:pathLst>
          </a:custGeom>
          <a:blipFill>
            <a:blip r:embed="rId2"/>
            <a:stretch>
              <a:fillRect l="-38294" r="-38294"/>
            </a:stretch>
          </a:blipFill>
        </p:spPr>
        <p:txBody>
          <a:bodyPr/>
          <a:lstStyle/>
          <a:p>
            <a:endParaRPr lang="en-US"/>
          </a:p>
        </p:txBody>
      </p:sp>
      <p:sp>
        <p:nvSpPr>
          <p:cNvPr id="3" name="TextBox 3"/>
          <p:cNvSpPr txBox="1"/>
          <p:nvPr/>
        </p:nvSpPr>
        <p:spPr>
          <a:xfrm>
            <a:off x="9725738" y="3338195"/>
            <a:ext cx="6261214" cy="2372360"/>
          </a:xfrm>
          <a:prstGeom prst="rect">
            <a:avLst/>
          </a:prstGeom>
        </p:spPr>
        <p:txBody>
          <a:bodyPr lIns="0" tIns="0" rIns="0" bIns="0" rtlCol="0" anchor="t">
            <a:spAutoFit/>
          </a:bodyPr>
          <a:lstStyle/>
          <a:p>
            <a:pPr algn="l">
              <a:lnSpc>
                <a:spcPts val="8400"/>
              </a:lnSpc>
              <a:spcBef>
                <a:spcPct val="0"/>
              </a:spcBef>
            </a:pPr>
            <a:r>
              <a:rPr lang="en-US" sz="6000" i="1">
                <a:solidFill>
                  <a:srgbClr val="B622BA"/>
                </a:solidFill>
                <a:latin typeface="PT Serif Italics"/>
                <a:ea typeface="PT Serif Italics"/>
                <a:cs typeface="PT Serif Italics"/>
                <a:sym typeface="PT Serif Italics"/>
              </a:rPr>
              <a:t>Section 3:</a:t>
            </a:r>
          </a:p>
          <a:p>
            <a:pPr algn="l">
              <a:lnSpc>
                <a:spcPts val="5179"/>
              </a:lnSpc>
              <a:spcBef>
                <a:spcPct val="0"/>
              </a:spcBef>
            </a:pPr>
            <a:r>
              <a:rPr lang="en-US" sz="3699">
                <a:solidFill>
                  <a:srgbClr val="17365F"/>
                </a:solidFill>
                <a:latin typeface="Archivo Black"/>
                <a:ea typeface="Archivo Black"/>
                <a:cs typeface="Archivo Black"/>
                <a:sym typeface="Archivo Black"/>
              </a:rPr>
              <a:t>Making Programs Easy to Understand and Use</a:t>
            </a:r>
          </a:p>
        </p:txBody>
      </p:sp>
      <p:sp>
        <p:nvSpPr>
          <p:cNvPr id="4" name="Freeform 4"/>
          <p:cNvSpPr/>
          <p:nvPr/>
        </p:nvSpPr>
        <p:spPr>
          <a:xfrm>
            <a:off x="8743570" y="8381108"/>
            <a:ext cx="9544430" cy="1905892"/>
          </a:xfrm>
          <a:custGeom>
            <a:avLst/>
            <a:gdLst/>
            <a:ahLst/>
            <a:cxnLst/>
            <a:rect l="l" t="t" r="r" b="b"/>
            <a:pathLst>
              <a:path w="9544430" h="1905892">
                <a:moveTo>
                  <a:pt x="0" y="0"/>
                </a:moveTo>
                <a:lnTo>
                  <a:pt x="9544430" y="0"/>
                </a:lnTo>
                <a:lnTo>
                  <a:pt x="9544430" y="1905892"/>
                </a:lnTo>
                <a:lnTo>
                  <a:pt x="0" y="1905892"/>
                </a:lnTo>
                <a:lnTo>
                  <a:pt x="0" y="0"/>
                </a:lnTo>
                <a:close/>
              </a:path>
            </a:pathLst>
          </a:custGeom>
          <a:blipFill>
            <a:blip r:embed="rId3"/>
            <a:stretch>
              <a:fillRect t="-556" b="-82457"/>
            </a:stretch>
          </a:blipFill>
        </p:spPr>
        <p:txBody>
          <a:bodyPr/>
          <a:lstStyle/>
          <a:p>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3058616"/>
            <a:ext cx="8303947" cy="4849495"/>
          </a:xfrm>
          <a:prstGeom prst="rect">
            <a:avLst/>
          </a:prstGeom>
        </p:spPr>
        <p:txBody>
          <a:bodyPr lIns="0" tIns="0" rIns="0" bIns="0" rtlCol="0" anchor="t">
            <a:spAutoFit/>
          </a:bodyPr>
          <a:lstStyle/>
          <a:p>
            <a:pPr algn="l">
              <a:lnSpc>
                <a:spcPts val="3220"/>
              </a:lnSpc>
            </a:pPr>
            <a:r>
              <a:rPr lang="en-US" sz="2300" b="1">
                <a:solidFill>
                  <a:srgbClr val="B622BA"/>
                </a:solidFill>
                <a:latin typeface="PT Sans Bold"/>
                <a:ea typeface="PT Sans Bold"/>
                <a:cs typeface="PT Sans Bold"/>
                <a:sym typeface="PT Sans Bold"/>
              </a:rPr>
              <a:t>Goal: Remove friction and uncertainty. </a:t>
            </a:r>
          </a:p>
          <a:p>
            <a:pPr algn="l">
              <a:lnSpc>
                <a:spcPts val="2940"/>
              </a:lnSpc>
            </a:pPr>
            <a:endParaRPr lang="en-US" sz="2300" b="1">
              <a:solidFill>
                <a:srgbClr val="B622BA"/>
              </a:solidFill>
              <a:latin typeface="PT Sans Bold"/>
              <a:ea typeface="PT Sans Bold"/>
              <a:cs typeface="PT Sans Bold"/>
              <a:sym typeface="PT Sans Bold"/>
            </a:endParaRPr>
          </a:p>
          <a:p>
            <a:pPr marL="453390" lvl="1" indent="-226695" algn="l">
              <a:lnSpc>
                <a:spcPts val="2940"/>
              </a:lnSpc>
              <a:buFont typeface="Arial"/>
              <a:buChar char="•"/>
            </a:pPr>
            <a:r>
              <a:rPr lang="en-US" sz="2100" b="1">
                <a:solidFill>
                  <a:srgbClr val="17365F"/>
                </a:solidFill>
                <a:latin typeface="PT Sans Bold"/>
                <a:ea typeface="PT Sans Bold"/>
                <a:cs typeface="PT Sans Bold"/>
                <a:sym typeface="PT Sans Bold"/>
              </a:rPr>
              <a:t>Answer the following:</a:t>
            </a:r>
          </a:p>
          <a:p>
            <a:pPr marL="906780" lvl="2" indent="-302260" algn="l">
              <a:lnSpc>
                <a:spcPts val="2940"/>
              </a:lnSpc>
              <a:buFont typeface="Arial"/>
              <a:buChar char="⚬"/>
            </a:pPr>
            <a:r>
              <a:rPr lang="en-US" sz="2100">
                <a:solidFill>
                  <a:srgbClr val="000000"/>
                </a:solidFill>
                <a:latin typeface="PT Sans"/>
                <a:ea typeface="PT Sans"/>
                <a:cs typeface="PT Sans"/>
                <a:sym typeface="PT Sans"/>
              </a:rPr>
              <a:t>Who qualifies?</a:t>
            </a:r>
          </a:p>
          <a:p>
            <a:pPr marL="906780" lvl="2" indent="-302260" algn="l">
              <a:lnSpc>
                <a:spcPts val="2940"/>
              </a:lnSpc>
              <a:buFont typeface="Arial"/>
              <a:buChar char="⚬"/>
            </a:pPr>
            <a:r>
              <a:rPr lang="en-US" sz="2100">
                <a:solidFill>
                  <a:srgbClr val="000000"/>
                </a:solidFill>
                <a:latin typeface="PT Sans"/>
                <a:ea typeface="PT Sans"/>
                <a:cs typeface="PT Sans"/>
                <a:sym typeface="PT Sans"/>
              </a:rPr>
              <a:t>When should referral partners consider referrals?</a:t>
            </a:r>
          </a:p>
          <a:p>
            <a:pPr marL="906780" lvl="2" indent="-302260" algn="l">
              <a:lnSpc>
                <a:spcPts val="2940"/>
              </a:lnSpc>
              <a:buFont typeface="Arial"/>
              <a:buChar char="⚬"/>
            </a:pPr>
            <a:r>
              <a:rPr lang="en-US" sz="2100">
                <a:solidFill>
                  <a:srgbClr val="000000"/>
                </a:solidFill>
                <a:latin typeface="PT Sans"/>
                <a:ea typeface="PT Sans"/>
                <a:cs typeface="PT Sans"/>
                <a:sym typeface="PT Sans"/>
              </a:rPr>
              <a:t>How does the referral process work?</a:t>
            </a:r>
          </a:p>
          <a:p>
            <a:pPr marL="453390" lvl="1" indent="-226695" algn="l">
              <a:lnSpc>
                <a:spcPts val="2940"/>
              </a:lnSpc>
              <a:buFont typeface="Arial"/>
              <a:buChar char="•"/>
            </a:pPr>
            <a:r>
              <a:rPr lang="en-US" sz="2100" b="1">
                <a:solidFill>
                  <a:srgbClr val="17365F"/>
                </a:solidFill>
                <a:latin typeface="PT Sans Bold"/>
                <a:ea typeface="PT Sans Bold"/>
                <a:cs typeface="PT Sans Bold"/>
                <a:sym typeface="PT Sans Bold"/>
              </a:rPr>
              <a:t>Length:</a:t>
            </a:r>
            <a:r>
              <a:rPr lang="en-US" sz="2100">
                <a:solidFill>
                  <a:srgbClr val="000000"/>
                </a:solidFill>
                <a:latin typeface="PT Sans"/>
                <a:ea typeface="PT Sans"/>
                <a:cs typeface="PT Sans"/>
                <a:sym typeface="PT Sans"/>
              </a:rPr>
              <a:t> 3–5 bullets or short sentences</a:t>
            </a:r>
          </a:p>
          <a:p>
            <a:pPr marL="453390" lvl="1" indent="-226695" algn="l">
              <a:lnSpc>
                <a:spcPts val="2940"/>
              </a:lnSpc>
              <a:buFont typeface="Arial"/>
              <a:buChar char="•"/>
            </a:pPr>
            <a:r>
              <a:rPr lang="en-US" sz="2100" b="1">
                <a:solidFill>
                  <a:srgbClr val="17365F"/>
                </a:solidFill>
                <a:latin typeface="PT Sans Bold"/>
                <a:ea typeface="PT Sans Bold"/>
                <a:cs typeface="PT Sans Bold"/>
                <a:sym typeface="PT Sans Bold"/>
              </a:rPr>
              <a:t>Tip:</a:t>
            </a:r>
            <a:r>
              <a:rPr lang="en-US" sz="2100">
                <a:solidFill>
                  <a:srgbClr val="17365F"/>
                </a:solidFill>
                <a:latin typeface="PT Sans"/>
                <a:ea typeface="PT Sans"/>
                <a:cs typeface="PT Sans"/>
                <a:sym typeface="PT Sans"/>
              </a:rPr>
              <a:t> </a:t>
            </a:r>
            <a:r>
              <a:rPr lang="en-US" sz="2100">
                <a:solidFill>
                  <a:srgbClr val="000000"/>
                </a:solidFill>
                <a:latin typeface="PT Sans"/>
                <a:ea typeface="PT Sans"/>
                <a:cs typeface="PT Sans"/>
                <a:sym typeface="PT Sans"/>
              </a:rPr>
              <a:t>make the referral process sound easy. If this feels complicated, providers won’t follow through—keep it simple. Clarity + simplicity = actual referrals.</a:t>
            </a:r>
          </a:p>
          <a:p>
            <a:pPr marL="906780" lvl="2" indent="-302260" algn="l">
              <a:lnSpc>
                <a:spcPts val="2940"/>
              </a:lnSpc>
              <a:buFont typeface="Arial"/>
              <a:buChar char="⚬"/>
            </a:pPr>
            <a:r>
              <a:rPr lang="en-US" sz="2100">
                <a:solidFill>
                  <a:srgbClr val="000000"/>
                </a:solidFill>
                <a:latin typeface="PT Sans"/>
                <a:ea typeface="PT Sans"/>
                <a:cs typeface="PT Sans"/>
                <a:sym typeface="PT Sans"/>
              </a:rPr>
              <a:t>Emphasize simplicity</a:t>
            </a:r>
          </a:p>
          <a:p>
            <a:pPr marL="906780" lvl="2" indent="-302260" algn="l">
              <a:lnSpc>
                <a:spcPts val="2940"/>
              </a:lnSpc>
              <a:buFont typeface="Arial"/>
              <a:buChar char="⚬"/>
            </a:pPr>
            <a:r>
              <a:rPr lang="en-US" sz="2100">
                <a:solidFill>
                  <a:srgbClr val="000000"/>
                </a:solidFill>
                <a:latin typeface="PT Sans"/>
                <a:ea typeface="PT Sans"/>
                <a:cs typeface="PT Sans"/>
                <a:sym typeface="PT Sans"/>
              </a:rPr>
              <a:t>Repeat key steps</a:t>
            </a:r>
          </a:p>
          <a:p>
            <a:pPr marL="906780" lvl="2" indent="-302260" algn="l">
              <a:lnSpc>
                <a:spcPts val="2940"/>
              </a:lnSpc>
              <a:buFont typeface="Arial"/>
              <a:buChar char="⚬"/>
            </a:pPr>
            <a:r>
              <a:rPr lang="en-US" sz="2100">
                <a:solidFill>
                  <a:srgbClr val="000000"/>
                </a:solidFill>
                <a:latin typeface="PT Sans"/>
                <a:ea typeface="PT Sans"/>
                <a:cs typeface="PT Sans"/>
                <a:sym typeface="PT Sans"/>
              </a:rPr>
              <a:t>Offer support</a:t>
            </a:r>
          </a:p>
        </p:txBody>
      </p:sp>
      <p:sp>
        <p:nvSpPr>
          <p:cNvPr id="3" name="TextBox 3"/>
          <p:cNvSpPr txBox="1"/>
          <p:nvPr/>
        </p:nvSpPr>
        <p:spPr>
          <a:xfrm>
            <a:off x="9706691" y="3068141"/>
            <a:ext cx="7788504" cy="4070985"/>
          </a:xfrm>
          <a:prstGeom prst="rect">
            <a:avLst/>
          </a:prstGeom>
        </p:spPr>
        <p:txBody>
          <a:bodyPr lIns="0" tIns="0" rIns="0" bIns="0" rtlCol="0" anchor="t">
            <a:spAutoFit/>
          </a:bodyPr>
          <a:lstStyle/>
          <a:p>
            <a:pPr marL="453390" lvl="1" indent="-226695" algn="l">
              <a:lnSpc>
                <a:spcPts val="2940"/>
              </a:lnSpc>
              <a:buFont typeface="Arial"/>
              <a:buChar char="•"/>
            </a:pPr>
            <a:r>
              <a:rPr lang="en-US" sz="2100" b="1">
                <a:solidFill>
                  <a:srgbClr val="17365F"/>
                </a:solidFill>
                <a:latin typeface="PT Sans Bold"/>
                <a:ea typeface="PT Sans Bold"/>
                <a:cs typeface="PT Sans Bold"/>
                <a:sym typeface="PT Sans Bold"/>
              </a:rPr>
              <a:t>Why this works:</a:t>
            </a:r>
            <a:r>
              <a:rPr lang="en-US" sz="2100" b="1" dirty="0">
                <a:solidFill>
                  <a:srgbClr val="000000"/>
                </a:solidFill>
                <a:latin typeface="PT Sans Bold"/>
                <a:ea typeface="PT Sans Bold"/>
                <a:cs typeface="PT Sans Bold"/>
                <a:sym typeface="PT Sans Bold"/>
              </a:rPr>
              <a:t> </a:t>
            </a:r>
            <a:r>
              <a:rPr lang="en-US" sz="2100">
                <a:solidFill>
                  <a:srgbClr val="000000"/>
                </a:solidFill>
                <a:latin typeface="PT Sans"/>
                <a:ea typeface="PT Sans"/>
                <a:cs typeface="PT Sans"/>
                <a:sym typeface="PT Sans"/>
              </a:rPr>
              <a:t>Cognitive load theory - People can only process a limited amount of information at once, especially in high-stress environments like hospitals. Clarity beats complexity every time. This shows up as simple definitions, clear referral steps, and concise, high-impact data. </a:t>
            </a:r>
          </a:p>
          <a:p>
            <a:pPr marL="453390" lvl="1" indent="-226695" algn="l">
              <a:lnSpc>
                <a:spcPts val="2940"/>
              </a:lnSpc>
              <a:buFont typeface="Arial"/>
              <a:buChar char="•"/>
            </a:pPr>
            <a:r>
              <a:rPr lang="en-US" sz="2100" b="1">
                <a:solidFill>
                  <a:srgbClr val="17365F"/>
                </a:solidFill>
                <a:latin typeface="PT Sans Bold"/>
                <a:ea typeface="PT Sans Bold"/>
                <a:cs typeface="PT Sans Bold"/>
                <a:sym typeface="PT Sans Bold"/>
              </a:rPr>
              <a:t>Example:</a:t>
            </a:r>
            <a:r>
              <a:rPr lang="en-US" sz="2100">
                <a:solidFill>
                  <a:srgbClr val="000000"/>
                </a:solidFill>
                <a:latin typeface="PT Sans"/>
                <a:ea typeface="PT Sans"/>
                <a:cs typeface="PT Sans"/>
                <a:sym typeface="PT Sans"/>
              </a:rPr>
              <a:t> A discharge case manager learns that the patient, who is ready for discharge, is experiencing homelessness. The case manager refers to the Illinois Medical Respite Network Guide to find a local medical respite provider that aligns with program eligibility requirements. The case manager reaches out to a program via the contact or referral link provided on their profile.</a:t>
            </a:r>
          </a:p>
        </p:txBody>
      </p:sp>
      <p:grpSp>
        <p:nvGrpSpPr>
          <p:cNvPr id="4" name="Group 4"/>
          <p:cNvGrpSpPr/>
          <p:nvPr/>
        </p:nvGrpSpPr>
        <p:grpSpPr>
          <a:xfrm>
            <a:off x="0" y="0"/>
            <a:ext cx="18288000" cy="2633914"/>
            <a:chOff x="0" y="0"/>
            <a:chExt cx="27176102" cy="3914015"/>
          </a:xfrm>
        </p:grpSpPr>
        <p:sp>
          <p:nvSpPr>
            <p:cNvPr id="5" name="Freeform 5"/>
            <p:cNvSpPr/>
            <p:nvPr/>
          </p:nvSpPr>
          <p:spPr>
            <a:xfrm>
              <a:off x="0" y="0"/>
              <a:ext cx="27175764" cy="3913967"/>
            </a:xfrm>
            <a:custGeom>
              <a:avLst/>
              <a:gdLst/>
              <a:ahLst/>
              <a:cxnLst/>
              <a:rect l="l" t="t" r="r" b="b"/>
              <a:pathLst>
                <a:path w="27175764" h="3913967">
                  <a:moveTo>
                    <a:pt x="0" y="0"/>
                  </a:moveTo>
                  <a:lnTo>
                    <a:pt x="27175764" y="0"/>
                  </a:lnTo>
                  <a:lnTo>
                    <a:pt x="27175764" y="3913967"/>
                  </a:lnTo>
                  <a:lnTo>
                    <a:pt x="0" y="3913967"/>
                  </a:lnTo>
                  <a:close/>
                </a:path>
              </a:pathLst>
            </a:custGeom>
            <a:solidFill>
              <a:srgbClr val="F0F4FA"/>
            </a:solidFill>
          </p:spPr>
          <p:txBody>
            <a:bodyPr/>
            <a:lstStyle/>
            <a:p>
              <a:endParaRPr lang="en-US"/>
            </a:p>
          </p:txBody>
        </p:sp>
      </p:grpSp>
      <p:sp>
        <p:nvSpPr>
          <p:cNvPr id="6" name="TextBox 6"/>
          <p:cNvSpPr txBox="1"/>
          <p:nvPr/>
        </p:nvSpPr>
        <p:spPr>
          <a:xfrm>
            <a:off x="2699794" y="790542"/>
            <a:ext cx="13355593" cy="986155"/>
          </a:xfrm>
          <a:prstGeom prst="rect">
            <a:avLst/>
          </a:prstGeom>
        </p:spPr>
        <p:txBody>
          <a:bodyPr lIns="0" tIns="0" rIns="0" bIns="0" rtlCol="0" anchor="t">
            <a:spAutoFit/>
          </a:bodyPr>
          <a:lstStyle/>
          <a:p>
            <a:pPr algn="l">
              <a:lnSpc>
                <a:spcPts val="3919"/>
              </a:lnSpc>
              <a:spcBef>
                <a:spcPct val="0"/>
              </a:spcBef>
            </a:pPr>
            <a:r>
              <a:rPr lang="en-US" sz="2799">
                <a:solidFill>
                  <a:srgbClr val="17365F"/>
                </a:solidFill>
                <a:latin typeface="Archivo Black"/>
                <a:ea typeface="Archivo Black"/>
                <a:cs typeface="Archivo Black"/>
                <a:sym typeface="Archivo Black"/>
              </a:rPr>
              <a:t>Keep language simple and concrete, not complex and conceptual. </a:t>
            </a:r>
          </a:p>
          <a:p>
            <a:pPr algn="l">
              <a:lnSpc>
                <a:spcPts val="3919"/>
              </a:lnSpc>
              <a:spcBef>
                <a:spcPct val="0"/>
              </a:spcBef>
            </a:pPr>
            <a:r>
              <a:rPr lang="en-US" sz="2799">
                <a:solidFill>
                  <a:srgbClr val="17365F"/>
                </a:solidFill>
                <a:latin typeface="Archivo Black"/>
                <a:ea typeface="Archivo Black"/>
                <a:cs typeface="Archivo Black"/>
                <a:sym typeface="Archivo Black"/>
              </a:rPr>
              <a:t>Explain how referrals work (make it clear and actionable).</a:t>
            </a:r>
          </a:p>
        </p:txBody>
      </p:sp>
      <p:sp>
        <p:nvSpPr>
          <p:cNvPr id="7" name="Freeform 7"/>
          <p:cNvSpPr/>
          <p:nvPr/>
        </p:nvSpPr>
        <p:spPr>
          <a:xfrm>
            <a:off x="993078" y="678711"/>
            <a:ext cx="1404946" cy="1276492"/>
          </a:xfrm>
          <a:custGeom>
            <a:avLst/>
            <a:gdLst/>
            <a:ahLst/>
            <a:cxnLst/>
            <a:rect l="l" t="t" r="r" b="b"/>
            <a:pathLst>
              <a:path w="1404946" h="1276492">
                <a:moveTo>
                  <a:pt x="0" y="0"/>
                </a:moveTo>
                <a:lnTo>
                  <a:pt x="1404946" y="0"/>
                </a:lnTo>
                <a:lnTo>
                  <a:pt x="1404946" y="1276492"/>
                </a:lnTo>
                <a:lnTo>
                  <a:pt x="0" y="1276492"/>
                </a:lnTo>
                <a:lnTo>
                  <a:pt x="0" y="0"/>
                </a:lnTo>
                <a:close/>
              </a:path>
            </a:pathLst>
          </a:custGeom>
          <a:blipFill>
            <a:blip r:embed="rId2"/>
            <a:stretch>
              <a:fillRect l="-343346" t="-196076" r="-202419" b="-236986"/>
            </a:stretch>
          </a:blipFill>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633914"/>
            <a:chOff x="0" y="0"/>
            <a:chExt cx="27176102" cy="3914015"/>
          </a:xfrm>
        </p:grpSpPr>
        <p:sp>
          <p:nvSpPr>
            <p:cNvPr id="3" name="Freeform 3"/>
            <p:cNvSpPr/>
            <p:nvPr/>
          </p:nvSpPr>
          <p:spPr>
            <a:xfrm>
              <a:off x="0" y="0"/>
              <a:ext cx="27175764" cy="3913967"/>
            </a:xfrm>
            <a:custGeom>
              <a:avLst/>
              <a:gdLst/>
              <a:ahLst/>
              <a:cxnLst/>
              <a:rect l="l" t="t" r="r" b="b"/>
              <a:pathLst>
                <a:path w="27175764" h="3913967">
                  <a:moveTo>
                    <a:pt x="0" y="0"/>
                  </a:moveTo>
                  <a:lnTo>
                    <a:pt x="27175764" y="0"/>
                  </a:lnTo>
                  <a:lnTo>
                    <a:pt x="27175764" y="3913967"/>
                  </a:lnTo>
                  <a:lnTo>
                    <a:pt x="0" y="3913967"/>
                  </a:lnTo>
                  <a:close/>
                </a:path>
              </a:pathLst>
            </a:custGeom>
            <a:solidFill>
              <a:srgbClr val="F0F4FA"/>
            </a:solidFill>
          </p:spPr>
          <p:txBody>
            <a:bodyPr/>
            <a:lstStyle/>
            <a:p>
              <a:endParaRPr lang="en-US"/>
            </a:p>
          </p:txBody>
        </p:sp>
      </p:grpSp>
      <p:sp>
        <p:nvSpPr>
          <p:cNvPr id="4" name="TextBox 4"/>
          <p:cNvSpPr txBox="1"/>
          <p:nvPr/>
        </p:nvSpPr>
        <p:spPr>
          <a:xfrm>
            <a:off x="1028700" y="3058616"/>
            <a:ext cx="8303947" cy="5220970"/>
          </a:xfrm>
          <a:prstGeom prst="rect">
            <a:avLst/>
          </a:prstGeom>
        </p:spPr>
        <p:txBody>
          <a:bodyPr lIns="0" tIns="0" rIns="0" bIns="0" rtlCol="0" anchor="t">
            <a:spAutoFit/>
          </a:bodyPr>
          <a:lstStyle/>
          <a:p>
            <a:pPr algn="l">
              <a:lnSpc>
                <a:spcPts val="3220"/>
              </a:lnSpc>
            </a:pPr>
            <a:r>
              <a:rPr lang="en-US" sz="2300" b="1">
                <a:solidFill>
                  <a:srgbClr val="B622BA"/>
                </a:solidFill>
                <a:latin typeface="PT Sans Bold"/>
                <a:ea typeface="PT Sans Bold"/>
                <a:cs typeface="PT Sans Bold"/>
                <a:sym typeface="PT Sans Bold"/>
              </a:rPr>
              <a:t>Goal: Address common questions before they become barriers.</a:t>
            </a:r>
          </a:p>
          <a:p>
            <a:pPr algn="l">
              <a:lnSpc>
                <a:spcPts val="2940"/>
              </a:lnSpc>
            </a:pPr>
            <a:endParaRPr lang="en-US" sz="2300" b="1">
              <a:solidFill>
                <a:srgbClr val="B622BA"/>
              </a:solidFill>
              <a:latin typeface="PT Sans Bold"/>
              <a:ea typeface="PT Sans Bold"/>
              <a:cs typeface="PT Sans Bold"/>
              <a:sym typeface="PT Sans Bold"/>
            </a:endParaRPr>
          </a:p>
          <a:p>
            <a:pPr marL="453390" lvl="1" indent="-226695" algn="l">
              <a:lnSpc>
                <a:spcPts val="2940"/>
              </a:lnSpc>
              <a:buFont typeface="Arial"/>
              <a:buChar char="•"/>
            </a:pPr>
            <a:r>
              <a:rPr lang="en-US" sz="2100" b="1">
                <a:solidFill>
                  <a:srgbClr val="17365F"/>
                </a:solidFill>
                <a:latin typeface="PT Sans Bold"/>
                <a:ea typeface="PT Sans Bold"/>
                <a:cs typeface="PT Sans Bold"/>
                <a:sym typeface="PT Sans Bold"/>
              </a:rPr>
              <a:t>Examples:</a:t>
            </a:r>
          </a:p>
          <a:p>
            <a:pPr marL="906780" lvl="2" indent="-302260" algn="l">
              <a:lnSpc>
                <a:spcPts val="2940"/>
              </a:lnSpc>
              <a:buFont typeface="Arial"/>
              <a:buChar char="⚬"/>
            </a:pPr>
            <a:r>
              <a:rPr lang="en-US" sz="2100">
                <a:solidFill>
                  <a:srgbClr val="000000"/>
                </a:solidFill>
                <a:latin typeface="PT Sans"/>
                <a:ea typeface="PT Sans"/>
                <a:cs typeface="PT Sans"/>
                <a:sym typeface="PT Sans"/>
              </a:rPr>
              <a:t>“This is not long-term housing”</a:t>
            </a:r>
          </a:p>
          <a:p>
            <a:pPr marL="906780" lvl="2" indent="-302260" algn="l">
              <a:lnSpc>
                <a:spcPts val="2940"/>
              </a:lnSpc>
              <a:buFont typeface="Arial"/>
              <a:buChar char="⚬"/>
            </a:pPr>
            <a:r>
              <a:rPr lang="en-US" sz="2100">
                <a:solidFill>
                  <a:srgbClr val="000000"/>
                </a:solidFill>
                <a:latin typeface="PT Sans"/>
                <a:ea typeface="PT Sans"/>
                <a:cs typeface="PT Sans"/>
                <a:sym typeface="PT Sans"/>
              </a:rPr>
              <a:t>“Patients still receive medical oversight”</a:t>
            </a:r>
          </a:p>
          <a:p>
            <a:pPr marL="906780" lvl="2" indent="-302260" algn="l">
              <a:lnSpc>
                <a:spcPts val="2940"/>
              </a:lnSpc>
              <a:buFont typeface="Arial"/>
              <a:buChar char="⚬"/>
            </a:pPr>
            <a:r>
              <a:rPr lang="en-US" sz="2100">
                <a:solidFill>
                  <a:srgbClr val="000000"/>
                </a:solidFill>
                <a:latin typeface="PT Sans"/>
                <a:ea typeface="PT Sans"/>
                <a:cs typeface="PT Sans"/>
                <a:sym typeface="PT Sans"/>
              </a:rPr>
              <a:t>“Programs are staffed and structured”</a:t>
            </a:r>
          </a:p>
          <a:p>
            <a:pPr marL="453390" lvl="1" indent="-226695" algn="l">
              <a:lnSpc>
                <a:spcPts val="2940"/>
              </a:lnSpc>
              <a:buFont typeface="Arial"/>
              <a:buChar char="•"/>
            </a:pPr>
            <a:r>
              <a:rPr lang="en-US" sz="2100" b="1">
                <a:solidFill>
                  <a:srgbClr val="17365F"/>
                </a:solidFill>
                <a:latin typeface="PT Sans Bold"/>
                <a:ea typeface="PT Sans Bold"/>
                <a:cs typeface="PT Sans Bold"/>
                <a:sym typeface="PT Sans Bold"/>
              </a:rPr>
              <a:t>Length:</a:t>
            </a:r>
            <a:r>
              <a:rPr lang="en-US" sz="2100">
                <a:solidFill>
                  <a:srgbClr val="17365F"/>
                </a:solidFill>
                <a:latin typeface="PT Sans"/>
                <a:ea typeface="PT Sans"/>
                <a:cs typeface="PT Sans"/>
                <a:sym typeface="PT Sans"/>
              </a:rPr>
              <a:t> </a:t>
            </a:r>
            <a:r>
              <a:rPr lang="en-US" sz="2100">
                <a:solidFill>
                  <a:srgbClr val="000000"/>
                </a:solidFill>
                <a:latin typeface="PT Sans"/>
                <a:ea typeface="PT Sans"/>
                <a:cs typeface="PT Sans"/>
                <a:sym typeface="PT Sans"/>
              </a:rPr>
              <a:t>2–3 quick clarifications</a:t>
            </a:r>
          </a:p>
          <a:p>
            <a:pPr marL="453390" lvl="1" indent="-226695" algn="l">
              <a:lnSpc>
                <a:spcPts val="2940"/>
              </a:lnSpc>
              <a:buFont typeface="Arial"/>
              <a:buChar char="•"/>
            </a:pPr>
            <a:r>
              <a:rPr lang="en-US" sz="2100" b="1">
                <a:solidFill>
                  <a:srgbClr val="17365F"/>
                </a:solidFill>
                <a:latin typeface="PT Sans Bold"/>
                <a:ea typeface="PT Sans Bold"/>
                <a:cs typeface="PT Sans Bold"/>
                <a:sym typeface="PT Sans Bold"/>
              </a:rPr>
              <a:t>Tip:</a:t>
            </a:r>
            <a:r>
              <a:rPr lang="en-US" sz="2100" b="1">
                <a:solidFill>
                  <a:srgbClr val="000000"/>
                </a:solidFill>
                <a:latin typeface="PT Sans Bold"/>
                <a:ea typeface="PT Sans Bold"/>
                <a:cs typeface="PT Sans Bold"/>
                <a:sym typeface="PT Sans Bold"/>
              </a:rPr>
              <a:t> </a:t>
            </a:r>
            <a:r>
              <a:rPr lang="en-US" sz="2100">
                <a:solidFill>
                  <a:srgbClr val="000000"/>
                </a:solidFill>
                <a:latin typeface="PT Sans"/>
                <a:ea typeface="PT Sans"/>
                <a:cs typeface="PT Sans"/>
                <a:sym typeface="PT Sans"/>
              </a:rPr>
              <a:t>Normalize hesitations from your audience – address the concerns so they don’t become silent barriers, and pair it with examples of success!</a:t>
            </a:r>
          </a:p>
          <a:p>
            <a:pPr marL="453390" lvl="1" indent="-226695" algn="l">
              <a:lnSpc>
                <a:spcPts val="2940"/>
              </a:lnSpc>
              <a:buFont typeface="Arial"/>
              <a:buChar char="•"/>
            </a:pPr>
            <a:r>
              <a:rPr lang="en-US" sz="2100" b="1">
                <a:solidFill>
                  <a:srgbClr val="17365F"/>
                </a:solidFill>
                <a:latin typeface="PT Sans Bold"/>
                <a:ea typeface="PT Sans Bold"/>
                <a:cs typeface="PT Sans Bold"/>
                <a:sym typeface="PT Sans Bold"/>
              </a:rPr>
              <a:t>Why this works:</a:t>
            </a:r>
            <a:r>
              <a:rPr lang="en-US" sz="2100">
                <a:solidFill>
                  <a:srgbClr val="000000"/>
                </a:solidFill>
                <a:latin typeface="PT Sans"/>
                <a:ea typeface="PT Sans"/>
                <a:cs typeface="PT Sans"/>
                <a:sym typeface="PT Sans"/>
              </a:rPr>
              <a:t> Social proof &amp; credibility – people trust what others are already doing successfully. Mentioning partnerships with other organizations or hospitals and sharing their outcomes and success stories builds trust in the potential for success.</a:t>
            </a:r>
          </a:p>
        </p:txBody>
      </p:sp>
      <p:sp>
        <p:nvSpPr>
          <p:cNvPr id="5" name="TextBox 5"/>
          <p:cNvSpPr txBox="1"/>
          <p:nvPr/>
        </p:nvSpPr>
        <p:spPr>
          <a:xfrm>
            <a:off x="9719068" y="3068141"/>
            <a:ext cx="7776126" cy="2956560"/>
          </a:xfrm>
          <a:prstGeom prst="rect">
            <a:avLst/>
          </a:prstGeom>
        </p:spPr>
        <p:txBody>
          <a:bodyPr lIns="0" tIns="0" rIns="0" bIns="0" rtlCol="0" anchor="t">
            <a:spAutoFit/>
          </a:bodyPr>
          <a:lstStyle/>
          <a:p>
            <a:pPr marL="453390" lvl="1" indent="-226695" algn="l">
              <a:lnSpc>
                <a:spcPts val="2940"/>
              </a:lnSpc>
              <a:buFont typeface="Arial"/>
              <a:buChar char="•"/>
            </a:pPr>
            <a:r>
              <a:rPr lang="en-US" sz="2100" b="1">
                <a:solidFill>
                  <a:srgbClr val="17365F"/>
                </a:solidFill>
                <a:latin typeface="PT Sans Bold"/>
                <a:ea typeface="PT Sans Bold"/>
                <a:cs typeface="PT Sans Bold"/>
                <a:sym typeface="PT Sans Bold"/>
              </a:rPr>
              <a:t>Examples:</a:t>
            </a:r>
          </a:p>
          <a:p>
            <a:pPr marL="906780" lvl="2" indent="-302260" algn="l">
              <a:lnSpc>
                <a:spcPts val="2940"/>
              </a:lnSpc>
              <a:buFont typeface="Arial"/>
              <a:buChar char="⚬"/>
            </a:pPr>
            <a:r>
              <a:rPr lang="en-US" sz="2100">
                <a:solidFill>
                  <a:srgbClr val="000000"/>
                </a:solidFill>
                <a:latin typeface="PT Sans"/>
                <a:ea typeface="PT Sans"/>
                <a:cs typeface="PT Sans"/>
                <a:sym typeface="PT Sans"/>
              </a:rPr>
              <a:t>“Is this housing?” → No, it’s short-term medical recovery</a:t>
            </a:r>
          </a:p>
          <a:p>
            <a:pPr marL="906780" lvl="2" indent="-302260" algn="l">
              <a:lnSpc>
                <a:spcPts val="2940"/>
              </a:lnSpc>
              <a:buFont typeface="Arial"/>
              <a:buChar char="⚬"/>
            </a:pPr>
            <a:r>
              <a:rPr lang="en-US" sz="2100">
                <a:solidFill>
                  <a:srgbClr val="000000"/>
                </a:solidFill>
                <a:latin typeface="PT Sans"/>
                <a:ea typeface="PT Sans"/>
                <a:cs typeface="PT Sans"/>
                <a:sym typeface="PT Sans"/>
              </a:rPr>
              <a:t>“Who manages care?” → Medical oversight + coordination provided</a:t>
            </a:r>
          </a:p>
          <a:p>
            <a:pPr marL="906780" lvl="2" indent="-302260" algn="l">
              <a:lnSpc>
                <a:spcPts val="2940"/>
              </a:lnSpc>
              <a:buFont typeface="Arial"/>
              <a:buChar char="⚬"/>
            </a:pPr>
            <a:r>
              <a:rPr lang="en-US" sz="2100">
                <a:solidFill>
                  <a:srgbClr val="000000"/>
                </a:solidFill>
                <a:latin typeface="PT Sans"/>
                <a:ea typeface="PT Sans"/>
                <a:cs typeface="PT Sans"/>
                <a:sym typeface="PT Sans"/>
              </a:rPr>
              <a:t>“What happens next for these patients?” -&gt; Medical respite programs help connect them to resources to manage their current and chronic health conditions and support the next steps into long term stability like housing and food access</a:t>
            </a:r>
          </a:p>
        </p:txBody>
      </p:sp>
      <p:sp>
        <p:nvSpPr>
          <p:cNvPr id="6" name="TextBox 6"/>
          <p:cNvSpPr txBox="1"/>
          <p:nvPr/>
        </p:nvSpPr>
        <p:spPr>
          <a:xfrm>
            <a:off x="2699794" y="790542"/>
            <a:ext cx="12333996" cy="986155"/>
          </a:xfrm>
          <a:prstGeom prst="rect">
            <a:avLst/>
          </a:prstGeom>
        </p:spPr>
        <p:txBody>
          <a:bodyPr lIns="0" tIns="0" rIns="0" bIns="0" rtlCol="0" anchor="t">
            <a:spAutoFit/>
          </a:bodyPr>
          <a:lstStyle/>
          <a:p>
            <a:pPr algn="l">
              <a:lnSpc>
                <a:spcPts val="3919"/>
              </a:lnSpc>
              <a:spcBef>
                <a:spcPct val="0"/>
              </a:spcBef>
            </a:pPr>
            <a:r>
              <a:rPr lang="en-US" sz="2799">
                <a:solidFill>
                  <a:srgbClr val="17365F"/>
                </a:solidFill>
                <a:latin typeface="Archivo Black"/>
                <a:ea typeface="Archivo Black"/>
                <a:cs typeface="Archivo Black"/>
                <a:sym typeface="Archivo Black"/>
              </a:rPr>
              <a:t>Use data and real-life examples strategically. Address common misconceptions by pairing them with success stories.</a:t>
            </a:r>
          </a:p>
        </p:txBody>
      </p:sp>
      <p:sp>
        <p:nvSpPr>
          <p:cNvPr id="7" name="Freeform 7"/>
          <p:cNvSpPr/>
          <p:nvPr/>
        </p:nvSpPr>
        <p:spPr>
          <a:xfrm>
            <a:off x="1088227" y="678711"/>
            <a:ext cx="1404946" cy="1276492"/>
          </a:xfrm>
          <a:custGeom>
            <a:avLst/>
            <a:gdLst/>
            <a:ahLst/>
            <a:cxnLst/>
            <a:rect l="l" t="t" r="r" b="b"/>
            <a:pathLst>
              <a:path w="1404946" h="1276492">
                <a:moveTo>
                  <a:pt x="0" y="0"/>
                </a:moveTo>
                <a:lnTo>
                  <a:pt x="1404946" y="0"/>
                </a:lnTo>
                <a:lnTo>
                  <a:pt x="1404946" y="1276492"/>
                </a:lnTo>
                <a:lnTo>
                  <a:pt x="0" y="1276492"/>
                </a:lnTo>
                <a:lnTo>
                  <a:pt x="0" y="0"/>
                </a:lnTo>
                <a:close/>
              </a:path>
            </a:pathLst>
          </a:custGeom>
          <a:blipFill>
            <a:blip r:embed="rId2"/>
            <a:stretch>
              <a:fillRect l="-32355" t="-358777" r="-513410" b="-74285"/>
            </a:stretch>
          </a:blipFill>
        </p:spPr>
        <p:txBody>
          <a:bodyPr/>
          <a:lstStyle/>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8743570" cy="10287000"/>
          </a:xfrm>
          <a:custGeom>
            <a:avLst/>
            <a:gdLst/>
            <a:ahLst/>
            <a:cxnLst/>
            <a:rect l="l" t="t" r="r" b="b"/>
            <a:pathLst>
              <a:path w="8743570" h="10287000">
                <a:moveTo>
                  <a:pt x="0" y="0"/>
                </a:moveTo>
                <a:lnTo>
                  <a:pt x="8743570" y="0"/>
                </a:lnTo>
                <a:lnTo>
                  <a:pt x="8743570" y="10287000"/>
                </a:lnTo>
                <a:lnTo>
                  <a:pt x="0" y="10287000"/>
                </a:lnTo>
                <a:lnTo>
                  <a:pt x="0" y="0"/>
                </a:lnTo>
                <a:close/>
              </a:path>
            </a:pathLst>
          </a:custGeom>
          <a:blipFill>
            <a:blip r:embed="rId2"/>
            <a:stretch>
              <a:fillRect l="-38294" r="-38294"/>
            </a:stretch>
          </a:blipFill>
        </p:spPr>
        <p:txBody>
          <a:bodyPr/>
          <a:lstStyle/>
          <a:p>
            <a:endParaRPr lang="en-US"/>
          </a:p>
        </p:txBody>
      </p:sp>
      <p:sp>
        <p:nvSpPr>
          <p:cNvPr id="3" name="TextBox 3"/>
          <p:cNvSpPr txBox="1"/>
          <p:nvPr/>
        </p:nvSpPr>
        <p:spPr>
          <a:xfrm>
            <a:off x="9735960" y="3338195"/>
            <a:ext cx="6375981" cy="2194560"/>
          </a:xfrm>
          <a:prstGeom prst="rect">
            <a:avLst/>
          </a:prstGeom>
        </p:spPr>
        <p:txBody>
          <a:bodyPr lIns="0" tIns="0" rIns="0" bIns="0" rtlCol="0" anchor="t">
            <a:spAutoFit/>
          </a:bodyPr>
          <a:lstStyle/>
          <a:p>
            <a:pPr algn="l">
              <a:lnSpc>
                <a:spcPts val="7000"/>
              </a:lnSpc>
              <a:spcBef>
                <a:spcPct val="0"/>
              </a:spcBef>
            </a:pPr>
            <a:r>
              <a:rPr lang="en-US" sz="5000" i="1">
                <a:solidFill>
                  <a:srgbClr val="B622BA"/>
                </a:solidFill>
                <a:latin typeface="PT Serif Italics"/>
                <a:ea typeface="PT Serif Italics"/>
                <a:cs typeface="PT Serif Italics"/>
                <a:sym typeface="PT Serif Italics"/>
              </a:rPr>
              <a:t>Section 4: </a:t>
            </a:r>
          </a:p>
          <a:p>
            <a:pPr algn="l">
              <a:lnSpc>
                <a:spcPts val="5179"/>
              </a:lnSpc>
              <a:spcBef>
                <a:spcPct val="0"/>
              </a:spcBef>
            </a:pPr>
            <a:r>
              <a:rPr lang="en-US" sz="3699">
                <a:solidFill>
                  <a:srgbClr val="17365F"/>
                </a:solidFill>
                <a:latin typeface="Archivo Black"/>
                <a:ea typeface="Archivo Black"/>
                <a:cs typeface="Archivo Black"/>
                <a:sym typeface="Archivo Black"/>
              </a:rPr>
              <a:t>Building Trust and Encouraging Adoption</a:t>
            </a:r>
          </a:p>
        </p:txBody>
      </p:sp>
      <p:sp>
        <p:nvSpPr>
          <p:cNvPr id="4" name="Freeform 4"/>
          <p:cNvSpPr/>
          <p:nvPr/>
        </p:nvSpPr>
        <p:spPr>
          <a:xfrm>
            <a:off x="8743570" y="8381108"/>
            <a:ext cx="9544430" cy="1905892"/>
          </a:xfrm>
          <a:custGeom>
            <a:avLst/>
            <a:gdLst/>
            <a:ahLst/>
            <a:cxnLst/>
            <a:rect l="l" t="t" r="r" b="b"/>
            <a:pathLst>
              <a:path w="9544430" h="1905892">
                <a:moveTo>
                  <a:pt x="0" y="0"/>
                </a:moveTo>
                <a:lnTo>
                  <a:pt x="9544430" y="0"/>
                </a:lnTo>
                <a:lnTo>
                  <a:pt x="9544430" y="1905892"/>
                </a:lnTo>
                <a:lnTo>
                  <a:pt x="0" y="1905892"/>
                </a:lnTo>
                <a:lnTo>
                  <a:pt x="0" y="0"/>
                </a:lnTo>
                <a:close/>
              </a:path>
            </a:pathLst>
          </a:custGeom>
          <a:blipFill>
            <a:blip r:embed="rId3"/>
            <a:stretch>
              <a:fillRect t="-556" b="-82457"/>
            </a:stretch>
          </a:blipFill>
        </p:spPr>
        <p:txBody>
          <a:bodyPr/>
          <a:lstStyle/>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3058616"/>
            <a:ext cx="8303947" cy="5201920"/>
          </a:xfrm>
          <a:prstGeom prst="rect">
            <a:avLst/>
          </a:prstGeom>
        </p:spPr>
        <p:txBody>
          <a:bodyPr lIns="0" tIns="0" rIns="0" bIns="0" rtlCol="0" anchor="t">
            <a:spAutoFit/>
          </a:bodyPr>
          <a:lstStyle/>
          <a:p>
            <a:pPr algn="l">
              <a:lnSpc>
                <a:spcPts val="3220"/>
              </a:lnSpc>
            </a:pPr>
            <a:r>
              <a:rPr lang="en-US" sz="2300" b="1">
                <a:solidFill>
                  <a:srgbClr val="B622BA"/>
                </a:solidFill>
                <a:latin typeface="PT Sans Bold"/>
                <a:ea typeface="PT Sans Bold"/>
                <a:cs typeface="PT Sans Bold"/>
                <a:sym typeface="PT Sans Bold"/>
              </a:rPr>
              <a:t>Goal: Tell them exactly what to do next.</a:t>
            </a:r>
          </a:p>
          <a:p>
            <a:pPr algn="l">
              <a:lnSpc>
                <a:spcPts val="2800"/>
              </a:lnSpc>
            </a:pPr>
            <a:endParaRPr lang="en-US" sz="2300" b="1">
              <a:solidFill>
                <a:srgbClr val="B622BA"/>
              </a:solidFill>
              <a:latin typeface="PT Sans Bold"/>
              <a:ea typeface="PT Sans Bold"/>
              <a:cs typeface="PT Sans Bold"/>
              <a:sym typeface="PT Sans Bold"/>
            </a:endParaRPr>
          </a:p>
          <a:p>
            <a:pPr marL="453390" lvl="1" indent="-226695" algn="l">
              <a:lnSpc>
                <a:spcPts val="2940"/>
              </a:lnSpc>
              <a:buFont typeface="Arial"/>
              <a:buChar char="•"/>
            </a:pPr>
            <a:r>
              <a:rPr lang="en-US" sz="2100" b="1">
                <a:solidFill>
                  <a:srgbClr val="17365F"/>
                </a:solidFill>
                <a:latin typeface="PT Sans Bold"/>
                <a:ea typeface="PT Sans Bold"/>
                <a:cs typeface="PT Sans Bold"/>
                <a:sym typeface="PT Sans Bold"/>
              </a:rPr>
              <a:t>Examples:</a:t>
            </a:r>
          </a:p>
          <a:p>
            <a:pPr marL="906780" lvl="2" indent="-302260" algn="l">
              <a:lnSpc>
                <a:spcPts val="2940"/>
              </a:lnSpc>
              <a:buFont typeface="Arial"/>
              <a:buChar char="⚬"/>
            </a:pPr>
            <a:r>
              <a:rPr lang="en-US" sz="2100">
                <a:solidFill>
                  <a:srgbClr val="000000"/>
                </a:solidFill>
                <a:latin typeface="PT Sans"/>
                <a:ea typeface="PT Sans"/>
                <a:cs typeface="PT Sans"/>
                <a:sym typeface="PT Sans"/>
              </a:rPr>
              <a:t>“Contact our team to discuss partnership opportunities”</a:t>
            </a:r>
          </a:p>
          <a:p>
            <a:pPr marL="906780" lvl="2" indent="-302260" algn="l">
              <a:lnSpc>
                <a:spcPts val="2940"/>
              </a:lnSpc>
              <a:buFont typeface="Arial"/>
              <a:buChar char="⚬"/>
            </a:pPr>
            <a:r>
              <a:rPr lang="en-US" sz="2100">
                <a:solidFill>
                  <a:srgbClr val="000000"/>
                </a:solidFill>
                <a:latin typeface="PT Sans"/>
                <a:ea typeface="PT Sans"/>
                <a:cs typeface="PT Sans"/>
                <a:sym typeface="PT Sans"/>
              </a:rPr>
              <a:t>“Refer eligible patients through [process]”</a:t>
            </a:r>
          </a:p>
          <a:p>
            <a:pPr marL="906780" lvl="2" indent="-302260" algn="l">
              <a:lnSpc>
                <a:spcPts val="2940"/>
              </a:lnSpc>
              <a:buFont typeface="Arial"/>
              <a:buChar char="⚬"/>
            </a:pPr>
            <a:r>
              <a:rPr lang="en-US" sz="2100">
                <a:solidFill>
                  <a:srgbClr val="000000"/>
                </a:solidFill>
                <a:latin typeface="PT Sans"/>
                <a:ea typeface="PT Sans"/>
                <a:cs typeface="PT Sans"/>
                <a:sym typeface="PT Sans"/>
              </a:rPr>
              <a:t>“Schedule a brief info session”</a:t>
            </a:r>
          </a:p>
          <a:p>
            <a:pPr marL="453390" lvl="1" indent="-226695" algn="l">
              <a:lnSpc>
                <a:spcPts val="2940"/>
              </a:lnSpc>
              <a:buFont typeface="Arial"/>
              <a:buChar char="•"/>
            </a:pPr>
            <a:r>
              <a:rPr lang="en-US" sz="2100" b="1">
                <a:solidFill>
                  <a:srgbClr val="17365F"/>
                </a:solidFill>
                <a:latin typeface="PT Sans Bold"/>
                <a:ea typeface="PT Sans Bold"/>
                <a:cs typeface="PT Sans Bold"/>
                <a:sym typeface="PT Sans Bold"/>
              </a:rPr>
              <a:t>Length:</a:t>
            </a:r>
            <a:r>
              <a:rPr lang="en-US" sz="2100">
                <a:solidFill>
                  <a:srgbClr val="000000"/>
                </a:solidFill>
                <a:latin typeface="PT Sans"/>
                <a:ea typeface="PT Sans"/>
                <a:cs typeface="PT Sans"/>
                <a:sym typeface="PT Sans"/>
              </a:rPr>
              <a:t> 1–2 sentences</a:t>
            </a:r>
          </a:p>
          <a:p>
            <a:pPr marL="453390" lvl="1" indent="-226695" algn="l">
              <a:lnSpc>
                <a:spcPts val="2940"/>
              </a:lnSpc>
              <a:buFont typeface="Arial"/>
              <a:buChar char="•"/>
            </a:pPr>
            <a:r>
              <a:rPr lang="en-US" sz="2100" b="1">
                <a:solidFill>
                  <a:srgbClr val="17365F"/>
                </a:solidFill>
                <a:latin typeface="PT Sans Bold"/>
                <a:ea typeface="PT Sans Bold"/>
                <a:cs typeface="PT Sans Bold"/>
                <a:sym typeface="PT Sans Bold"/>
              </a:rPr>
              <a:t>Tip:</a:t>
            </a:r>
            <a:r>
              <a:rPr lang="en-US" sz="2100">
                <a:solidFill>
                  <a:srgbClr val="000000"/>
                </a:solidFill>
                <a:latin typeface="PT Sans"/>
                <a:ea typeface="PT Sans"/>
                <a:cs typeface="PT Sans"/>
                <a:sym typeface="PT Sans"/>
              </a:rPr>
              <a:t> End every conversation with a clear next step – having an unclear ask results in no follow through. Start small; make it easy to say yes. </a:t>
            </a:r>
          </a:p>
          <a:p>
            <a:pPr marL="453390" lvl="1" indent="-226695" algn="l">
              <a:lnSpc>
                <a:spcPts val="2940"/>
              </a:lnSpc>
              <a:buFont typeface="Arial"/>
              <a:buChar char="•"/>
            </a:pPr>
            <a:r>
              <a:rPr lang="en-US" sz="2100" b="1">
                <a:solidFill>
                  <a:srgbClr val="17365F"/>
                </a:solidFill>
                <a:latin typeface="PT Sans Bold"/>
                <a:ea typeface="PT Sans Bold"/>
                <a:cs typeface="PT Sans Bold"/>
                <a:sym typeface="PT Sans Bold"/>
              </a:rPr>
              <a:t>Why this works:</a:t>
            </a:r>
            <a:r>
              <a:rPr lang="en-US" sz="2100" b="1">
                <a:solidFill>
                  <a:srgbClr val="000000"/>
                </a:solidFill>
                <a:latin typeface="PT Sans Bold"/>
                <a:ea typeface="PT Sans Bold"/>
                <a:cs typeface="PT Sans Bold"/>
                <a:sym typeface="PT Sans Bold"/>
              </a:rPr>
              <a:t> </a:t>
            </a:r>
            <a:r>
              <a:rPr lang="en-US" sz="2100">
                <a:solidFill>
                  <a:srgbClr val="000000"/>
                </a:solidFill>
                <a:latin typeface="PT Sans"/>
                <a:ea typeface="PT Sans"/>
                <a:cs typeface="PT Sans"/>
                <a:sym typeface="PT Sans"/>
              </a:rPr>
              <a:t>The “foot-in-the-door” technique – This is a well-established behavioral science principle that shows that people are more likely to agree to bigger actions after saying yes to smaller ones. Then build toward referrals and partnerships.</a:t>
            </a:r>
          </a:p>
        </p:txBody>
      </p:sp>
      <p:sp>
        <p:nvSpPr>
          <p:cNvPr id="3" name="TextBox 3"/>
          <p:cNvSpPr txBox="1"/>
          <p:nvPr/>
        </p:nvSpPr>
        <p:spPr>
          <a:xfrm>
            <a:off x="9719068" y="3068141"/>
            <a:ext cx="7776126" cy="1842135"/>
          </a:xfrm>
          <a:prstGeom prst="rect">
            <a:avLst/>
          </a:prstGeom>
        </p:spPr>
        <p:txBody>
          <a:bodyPr lIns="0" tIns="0" rIns="0" bIns="0" rtlCol="0" anchor="t">
            <a:spAutoFit/>
          </a:bodyPr>
          <a:lstStyle/>
          <a:p>
            <a:pPr marL="453390" lvl="1" indent="-226695" algn="l">
              <a:lnSpc>
                <a:spcPts val="2940"/>
              </a:lnSpc>
              <a:buFont typeface="Arial"/>
              <a:buChar char="•"/>
            </a:pPr>
            <a:r>
              <a:rPr lang="en-US" sz="2100" b="1">
                <a:solidFill>
                  <a:srgbClr val="17365F"/>
                </a:solidFill>
                <a:latin typeface="PT Sans Bold"/>
                <a:ea typeface="PT Sans Bold"/>
                <a:cs typeface="PT Sans Bold"/>
                <a:sym typeface="PT Sans Bold"/>
              </a:rPr>
              <a:t>Examples:</a:t>
            </a:r>
          </a:p>
          <a:p>
            <a:pPr marL="906780" lvl="2" indent="-302260" algn="l">
              <a:lnSpc>
                <a:spcPts val="2940"/>
              </a:lnSpc>
              <a:buFont typeface="Arial"/>
              <a:buChar char="⚬"/>
            </a:pPr>
            <a:r>
              <a:rPr lang="en-US" sz="2100">
                <a:solidFill>
                  <a:srgbClr val="000000"/>
                </a:solidFill>
                <a:latin typeface="PT Sans"/>
                <a:ea typeface="PT Sans"/>
                <a:cs typeface="PT Sans"/>
                <a:sym typeface="PT Sans"/>
              </a:rPr>
              <a:t>“Can I send more information?” </a:t>
            </a:r>
          </a:p>
          <a:p>
            <a:pPr marL="906780" lvl="2" indent="-302260" algn="l">
              <a:lnSpc>
                <a:spcPts val="2940"/>
              </a:lnSpc>
              <a:buFont typeface="Arial"/>
              <a:buChar char="⚬"/>
            </a:pPr>
            <a:r>
              <a:rPr lang="en-US" sz="2100">
                <a:solidFill>
                  <a:srgbClr val="000000"/>
                </a:solidFill>
                <a:latin typeface="PT Sans"/>
                <a:ea typeface="PT Sans"/>
                <a:cs typeface="PT Sans"/>
                <a:sym typeface="PT Sans"/>
              </a:rPr>
              <a:t>“Who handles discharge planning referrals?” </a:t>
            </a:r>
          </a:p>
          <a:p>
            <a:pPr marL="906780" lvl="2" indent="-302260" algn="l">
              <a:lnSpc>
                <a:spcPts val="2940"/>
              </a:lnSpc>
              <a:buFont typeface="Arial"/>
              <a:buChar char="⚬"/>
            </a:pPr>
            <a:r>
              <a:rPr lang="en-US" sz="2100">
                <a:solidFill>
                  <a:srgbClr val="000000"/>
                </a:solidFill>
                <a:latin typeface="PT Sans"/>
                <a:ea typeface="PT Sans"/>
                <a:cs typeface="PT Sans"/>
                <a:sym typeface="PT Sans"/>
              </a:rPr>
              <a:t>“Would a quick 10-minute overview be helpful?”</a:t>
            </a:r>
          </a:p>
          <a:p>
            <a:pPr marL="906780" lvl="2" indent="-302260" algn="l">
              <a:lnSpc>
                <a:spcPts val="2940"/>
              </a:lnSpc>
              <a:buFont typeface="Arial"/>
              <a:buChar char="⚬"/>
            </a:pPr>
            <a:r>
              <a:rPr lang="en-US" sz="2100">
                <a:solidFill>
                  <a:srgbClr val="000000"/>
                </a:solidFill>
                <a:latin typeface="PT Sans"/>
                <a:ea typeface="PT Sans"/>
                <a:cs typeface="PT Sans"/>
                <a:sym typeface="PT Sans"/>
              </a:rPr>
              <a:t>“What would be the best next step to explore this further?”</a:t>
            </a:r>
          </a:p>
        </p:txBody>
      </p:sp>
      <p:grpSp>
        <p:nvGrpSpPr>
          <p:cNvPr id="4" name="Group 4"/>
          <p:cNvGrpSpPr/>
          <p:nvPr/>
        </p:nvGrpSpPr>
        <p:grpSpPr>
          <a:xfrm>
            <a:off x="0" y="0"/>
            <a:ext cx="18288000" cy="2633914"/>
            <a:chOff x="0" y="0"/>
            <a:chExt cx="27176102" cy="3914015"/>
          </a:xfrm>
        </p:grpSpPr>
        <p:sp>
          <p:nvSpPr>
            <p:cNvPr id="5" name="Freeform 5"/>
            <p:cNvSpPr/>
            <p:nvPr/>
          </p:nvSpPr>
          <p:spPr>
            <a:xfrm>
              <a:off x="0" y="0"/>
              <a:ext cx="27175764" cy="3913967"/>
            </a:xfrm>
            <a:custGeom>
              <a:avLst/>
              <a:gdLst/>
              <a:ahLst/>
              <a:cxnLst/>
              <a:rect l="l" t="t" r="r" b="b"/>
              <a:pathLst>
                <a:path w="27175764" h="3913967">
                  <a:moveTo>
                    <a:pt x="0" y="0"/>
                  </a:moveTo>
                  <a:lnTo>
                    <a:pt x="27175764" y="0"/>
                  </a:lnTo>
                  <a:lnTo>
                    <a:pt x="27175764" y="3913967"/>
                  </a:lnTo>
                  <a:lnTo>
                    <a:pt x="0" y="3913967"/>
                  </a:lnTo>
                  <a:close/>
                </a:path>
              </a:pathLst>
            </a:custGeom>
            <a:solidFill>
              <a:srgbClr val="F0F4FA"/>
            </a:solidFill>
          </p:spPr>
          <p:txBody>
            <a:bodyPr/>
            <a:lstStyle/>
            <a:p>
              <a:endParaRPr lang="en-US"/>
            </a:p>
          </p:txBody>
        </p:sp>
      </p:grpSp>
      <p:sp>
        <p:nvSpPr>
          <p:cNvPr id="6" name="TextBox 6"/>
          <p:cNvSpPr txBox="1"/>
          <p:nvPr/>
        </p:nvSpPr>
        <p:spPr>
          <a:xfrm>
            <a:off x="2699794" y="790542"/>
            <a:ext cx="9333993" cy="986155"/>
          </a:xfrm>
          <a:prstGeom prst="rect">
            <a:avLst/>
          </a:prstGeom>
        </p:spPr>
        <p:txBody>
          <a:bodyPr lIns="0" tIns="0" rIns="0" bIns="0" rtlCol="0" anchor="t">
            <a:spAutoFit/>
          </a:bodyPr>
          <a:lstStyle/>
          <a:p>
            <a:pPr algn="l">
              <a:lnSpc>
                <a:spcPts val="3919"/>
              </a:lnSpc>
              <a:spcBef>
                <a:spcPct val="0"/>
              </a:spcBef>
            </a:pPr>
            <a:r>
              <a:rPr lang="en-US" sz="2799">
                <a:solidFill>
                  <a:srgbClr val="17365F"/>
                </a:solidFill>
                <a:latin typeface="Archivo Black"/>
                <a:ea typeface="Archivo Black"/>
                <a:cs typeface="Archivo Black"/>
                <a:sym typeface="Archivo Black"/>
              </a:rPr>
              <a:t>End every interaction with a clear next step. State a clear call to action.</a:t>
            </a:r>
          </a:p>
        </p:txBody>
      </p:sp>
      <p:sp>
        <p:nvSpPr>
          <p:cNvPr id="7" name="Freeform 7"/>
          <p:cNvSpPr/>
          <p:nvPr/>
        </p:nvSpPr>
        <p:spPr>
          <a:xfrm>
            <a:off x="1088227" y="678711"/>
            <a:ext cx="1404946" cy="1276492"/>
          </a:xfrm>
          <a:custGeom>
            <a:avLst/>
            <a:gdLst/>
            <a:ahLst/>
            <a:cxnLst/>
            <a:rect l="l" t="t" r="r" b="b"/>
            <a:pathLst>
              <a:path w="1404946" h="1276492">
                <a:moveTo>
                  <a:pt x="0" y="0"/>
                </a:moveTo>
                <a:lnTo>
                  <a:pt x="1404946" y="0"/>
                </a:lnTo>
                <a:lnTo>
                  <a:pt x="1404946" y="1276492"/>
                </a:lnTo>
                <a:lnTo>
                  <a:pt x="0" y="1276492"/>
                </a:lnTo>
                <a:lnTo>
                  <a:pt x="0" y="0"/>
                </a:lnTo>
                <a:close/>
              </a:path>
            </a:pathLst>
          </a:custGeom>
          <a:blipFill>
            <a:blip r:embed="rId2"/>
            <a:stretch>
              <a:fillRect l="-192732" t="-364916" r="-353034" b="-68145"/>
            </a:stretch>
          </a:blipFill>
        </p:spPr>
        <p:txBody>
          <a:bodyPr/>
          <a:lstStyle/>
          <a:p>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633914"/>
            <a:chOff x="0" y="0"/>
            <a:chExt cx="27176102" cy="3914015"/>
          </a:xfrm>
        </p:grpSpPr>
        <p:sp>
          <p:nvSpPr>
            <p:cNvPr id="3" name="Freeform 3"/>
            <p:cNvSpPr/>
            <p:nvPr/>
          </p:nvSpPr>
          <p:spPr>
            <a:xfrm>
              <a:off x="0" y="0"/>
              <a:ext cx="27175764" cy="3913967"/>
            </a:xfrm>
            <a:custGeom>
              <a:avLst/>
              <a:gdLst/>
              <a:ahLst/>
              <a:cxnLst/>
              <a:rect l="l" t="t" r="r" b="b"/>
              <a:pathLst>
                <a:path w="27175764" h="3913967">
                  <a:moveTo>
                    <a:pt x="0" y="0"/>
                  </a:moveTo>
                  <a:lnTo>
                    <a:pt x="27175764" y="0"/>
                  </a:lnTo>
                  <a:lnTo>
                    <a:pt x="27175764" y="3913967"/>
                  </a:lnTo>
                  <a:lnTo>
                    <a:pt x="0" y="3913967"/>
                  </a:lnTo>
                  <a:close/>
                </a:path>
              </a:pathLst>
            </a:custGeom>
            <a:solidFill>
              <a:srgbClr val="F0F4FA"/>
            </a:solidFill>
          </p:spPr>
          <p:txBody>
            <a:bodyPr/>
            <a:lstStyle/>
            <a:p>
              <a:endParaRPr lang="en-US"/>
            </a:p>
          </p:txBody>
        </p:sp>
      </p:grpSp>
      <p:sp>
        <p:nvSpPr>
          <p:cNvPr id="4" name="Freeform 4"/>
          <p:cNvSpPr/>
          <p:nvPr/>
        </p:nvSpPr>
        <p:spPr>
          <a:xfrm>
            <a:off x="1088227" y="678711"/>
            <a:ext cx="1404946" cy="1276492"/>
          </a:xfrm>
          <a:custGeom>
            <a:avLst/>
            <a:gdLst/>
            <a:ahLst/>
            <a:cxnLst/>
            <a:rect l="l" t="t" r="r" b="b"/>
            <a:pathLst>
              <a:path w="1404946" h="1276492">
                <a:moveTo>
                  <a:pt x="0" y="0"/>
                </a:moveTo>
                <a:lnTo>
                  <a:pt x="1404946" y="0"/>
                </a:lnTo>
                <a:lnTo>
                  <a:pt x="1404946" y="1276492"/>
                </a:lnTo>
                <a:lnTo>
                  <a:pt x="0" y="1276492"/>
                </a:lnTo>
                <a:lnTo>
                  <a:pt x="0" y="0"/>
                </a:lnTo>
                <a:close/>
              </a:path>
            </a:pathLst>
          </a:custGeom>
          <a:blipFill>
            <a:blip r:embed="rId2"/>
            <a:stretch>
              <a:fillRect l="-348925" t="-361847" r="-196841" b="-71215"/>
            </a:stretch>
          </a:blipFill>
        </p:spPr>
        <p:txBody>
          <a:bodyPr/>
          <a:lstStyle/>
          <a:p>
            <a:endParaRPr lang="en-US"/>
          </a:p>
        </p:txBody>
      </p:sp>
      <p:sp>
        <p:nvSpPr>
          <p:cNvPr id="5" name="Freeform 5"/>
          <p:cNvSpPr/>
          <p:nvPr/>
        </p:nvSpPr>
        <p:spPr>
          <a:xfrm>
            <a:off x="9864326" y="4436251"/>
            <a:ext cx="7926593" cy="5421370"/>
          </a:xfrm>
          <a:custGeom>
            <a:avLst/>
            <a:gdLst/>
            <a:ahLst/>
            <a:cxnLst/>
            <a:rect l="l" t="t" r="r" b="b"/>
            <a:pathLst>
              <a:path w="7926593" h="5421370">
                <a:moveTo>
                  <a:pt x="0" y="0"/>
                </a:moveTo>
                <a:lnTo>
                  <a:pt x="7926593" y="0"/>
                </a:lnTo>
                <a:lnTo>
                  <a:pt x="7926593" y="5421370"/>
                </a:lnTo>
                <a:lnTo>
                  <a:pt x="0" y="5421370"/>
                </a:lnTo>
                <a:lnTo>
                  <a:pt x="0" y="0"/>
                </a:lnTo>
                <a:close/>
              </a:path>
            </a:pathLst>
          </a:custGeom>
          <a:blipFill>
            <a:blip r:embed="rId3"/>
            <a:stretch>
              <a:fillRect r="-29760"/>
            </a:stretch>
          </a:blipFill>
        </p:spPr>
        <p:txBody>
          <a:bodyPr/>
          <a:lstStyle/>
          <a:p>
            <a:endParaRPr lang="en-US"/>
          </a:p>
        </p:txBody>
      </p:sp>
      <p:sp>
        <p:nvSpPr>
          <p:cNvPr id="6" name="TextBox 6"/>
          <p:cNvSpPr txBox="1"/>
          <p:nvPr/>
        </p:nvSpPr>
        <p:spPr>
          <a:xfrm>
            <a:off x="1028700" y="3058616"/>
            <a:ext cx="8303947" cy="3373120"/>
          </a:xfrm>
          <a:prstGeom prst="rect">
            <a:avLst/>
          </a:prstGeom>
        </p:spPr>
        <p:txBody>
          <a:bodyPr lIns="0" tIns="0" rIns="0" bIns="0" rtlCol="0" anchor="t">
            <a:spAutoFit/>
          </a:bodyPr>
          <a:lstStyle/>
          <a:p>
            <a:pPr algn="l">
              <a:lnSpc>
                <a:spcPts val="3220"/>
              </a:lnSpc>
            </a:pPr>
            <a:r>
              <a:rPr lang="en-US" sz="2300" b="1">
                <a:solidFill>
                  <a:srgbClr val="B622BA"/>
                </a:solidFill>
                <a:latin typeface="PT Sans Bold"/>
                <a:ea typeface="PT Sans Bold"/>
                <a:cs typeface="PT Sans Bold"/>
                <a:sym typeface="PT Sans Bold"/>
              </a:rPr>
              <a:t>Goal: Make it stick emotionally and logically. One compelling stat or one short patient outcome example</a:t>
            </a:r>
          </a:p>
          <a:p>
            <a:pPr algn="l">
              <a:lnSpc>
                <a:spcPts val="2800"/>
              </a:lnSpc>
            </a:pPr>
            <a:endParaRPr lang="en-US" sz="2300" b="1">
              <a:solidFill>
                <a:srgbClr val="B622BA"/>
              </a:solidFill>
              <a:latin typeface="PT Sans Bold"/>
              <a:ea typeface="PT Sans Bold"/>
              <a:cs typeface="PT Sans Bold"/>
              <a:sym typeface="PT Sans Bold"/>
            </a:endParaRPr>
          </a:p>
          <a:p>
            <a:pPr marL="453390" lvl="1" indent="-226695" algn="l">
              <a:lnSpc>
                <a:spcPts val="2940"/>
              </a:lnSpc>
              <a:buFont typeface="Arial"/>
              <a:buChar char="•"/>
            </a:pPr>
            <a:r>
              <a:rPr lang="en-US" sz="2100" b="1">
                <a:solidFill>
                  <a:srgbClr val="17365F"/>
                </a:solidFill>
                <a:latin typeface="PT Sans Bold"/>
                <a:ea typeface="PT Sans Bold"/>
                <a:cs typeface="PT Sans Bold"/>
                <a:sym typeface="PT Sans Bold"/>
              </a:rPr>
              <a:t>Length:</a:t>
            </a:r>
            <a:r>
              <a:rPr lang="en-US" sz="2100" b="1">
                <a:solidFill>
                  <a:srgbClr val="000000"/>
                </a:solidFill>
                <a:latin typeface="PT Sans Bold"/>
                <a:ea typeface="PT Sans Bold"/>
                <a:cs typeface="PT Sans Bold"/>
                <a:sym typeface="PT Sans Bold"/>
              </a:rPr>
              <a:t> </a:t>
            </a:r>
            <a:r>
              <a:rPr lang="en-US" sz="2100">
                <a:solidFill>
                  <a:srgbClr val="000000"/>
                </a:solidFill>
                <a:latin typeface="PT Sans"/>
                <a:ea typeface="PT Sans"/>
                <a:cs typeface="PT Sans"/>
                <a:sym typeface="PT Sans"/>
              </a:rPr>
              <a:t>1–3 sentences</a:t>
            </a:r>
          </a:p>
          <a:p>
            <a:pPr marL="453390" lvl="1" indent="-226695" algn="l">
              <a:lnSpc>
                <a:spcPts val="2940"/>
              </a:lnSpc>
              <a:buFont typeface="Arial"/>
              <a:buChar char="•"/>
            </a:pPr>
            <a:r>
              <a:rPr lang="en-US" sz="2100" b="1">
                <a:solidFill>
                  <a:srgbClr val="17365F"/>
                </a:solidFill>
                <a:latin typeface="PT Sans Bold"/>
                <a:ea typeface="PT Sans Bold"/>
                <a:cs typeface="PT Sans Bold"/>
                <a:sym typeface="PT Sans Bold"/>
              </a:rPr>
              <a:t>Tip:</a:t>
            </a:r>
            <a:r>
              <a:rPr lang="en-US" sz="2100">
                <a:solidFill>
                  <a:srgbClr val="000000"/>
                </a:solidFill>
                <a:latin typeface="PT Sans"/>
                <a:ea typeface="PT Sans"/>
                <a:cs typeface="PT Sans"/>
                <a:sym typeface="PT Sans"/>
              </a:rPr>
              <a:t> Pair data with a human example. Data convinces the brain, but stories stick with people. Make it real, not just measurable.</a:t>
            </a:r>
          </a:p>
          <a:p>
            <a:pPr marL="453390" lvl="1" indent="-226695" algn="l">
              <a:lnSpc>
                <a:spcPts val="2940"/>
              </a:lnSpc>
              <a:buFont typeface="Arial"/>
              <a:buChar char="•"/>
            </a:pPr>
            <a:r>
              <a:rPr lang="en-US" sz="2100" b="1">
                <a:solidFill>
                  <a:srgbClr val="17365F"/>
                </a:solidFill>
                <a:latin typeface="PT Sans Bold"/>
                <a:ea typeface="PT Sans Bold"/>
                <a:cs typeface="PT Sans Bold"/>
                <a:sym typeface="PT Sans Bold"/>
              </a:rPr>
              <a:t>Example: </a:t>
            </a:r>
          </a:p>
          <a:p>
            <a:pPr marL="906780" lvl="2" indent="-302260" algn="l">
              <a:lnSpc>
                <a:spcPts val="2940"/>
              </a:lnSpc>
              <a:buFont typeface="Arial"/>
              <a:buChar char="⚬"/>
            </a:pPr>
            <a:r>
              <a:rPr lang="en-US" sz="2100">
                <a:solidFill>
                  <a:srgbClr val="000000"/>
                </a:solidFill>
                <a:latin typeface="PT Sans"/>
                <a:ea typeface="PT Sans"/>
                <a:cs typeface="PT Sans"/>
                <a:sym typeface="PT Sans"/>
              </a:rPr>
              <a:t>Short, anonymized patient scenario</a:t>
            </a:r>
          </a:p>
          <a:p>
            <a:pPr marL="906780" lvl="2" indent="-302260" algn="l">
              <a:lnSpc>
                <a:spcPts val="2940"/>
              </a:lnSpc>
              <a:buFont typeface="Arial"/>
              <a:buChar char="⚬"/>
            </a:pPr>
            <a:r>
              <a:rPr lang="en-US" sz="2100">
                <a:solidFill>
                  <a:srgbClr val="000000"/>
                </a:solidFill>
                <a:latin typeface="PT Sans"/>
                <a:ea typeface="PT Sans"/>
                <a:cs typeface="PT Sans"/>
                <a:sym typeface="PT Sans"/>
              </a:rPr>
              <a:t>Show before → after impact</a:t>
            </a:r>
          </a:p>
        </p:txBody>
      </p:sp>
      <p:sp>
        <p:nvSpPr>
          <p:cNvPr id="7" name="TextBox 7"/>
          <p:cNvSpPr txBox="1"/>
          <p:nvPr/>
        </p:nvSpPr>
        <p:spPr>
          <a:xfrm>
            <a:off x="2699794" y="790542"/>
            <a:ext cx="10691630" cy="986155"/>
          </a:xfrm>
          <a:prstGeom prst="rect">
            <a:avLst/>
          </a:prstGeom>
        </p:spPr>
        <p:txBody>
          <a:bodyPr lIns="0" tIns="0" rIns="0" bIns="0" rtlCol="0" anchor="t">
            <a:spAutoFit/>
          </a:bodyPr>
          <a:lstStyle/>
          <a:p>
            <a:pPr algn="l">
              <a:lnSpc>
                <a:spcPts val="3919"/>
              </a:lnSpc>
              <a:spcBef>
                <a:spcPct val="0"/>
              </a:spcBef>
            </a:pPr>
            <a:r>
              <a:rPr lang="en-US" sz="2799">
                <a:solidFill>
                  <a:srgbClr val="17365F"/>
                </a:solidFill>
                <a:latin typeface="Archivo Black"/>
                <a:ea typeface="Archivo Black"/>
                <a:cs typeface="Archivo Black"/>
                <a:sym typeface="Archivo Black"/>
              </a:rPr>
              <a:t>Build trust through credibility, repetition, and follow-up. Add a memorable data point or story.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633914"/>
            <a:chOff x="0" y="0"/>
            <a:chExt cx="27176102" cy="3914015"/>
          </a:xfrm>
        </p:grpSpPr>
        <p:sp>
          <p:nvSpPr>
            <p:cNvPr id="3" name="Freeform 3"/>
            <p:cNvSpPr/>
            <p:nvPr/>
          </p:nvSpPr>
          <p:spPr>
            <a:xfrm>
              <a:off x="0" y="0"/>
              <a:ext cx="27175764" cy="3913967"/>
            </a:xfrm>
            <a:custGeom>
              <a:avLst/>
              <a:gdLst/>
              <a:ahLst/>
              <a:cxnLst/>
              <a:rect l="l" t="t" r="r" b="b"/>
              <a:pathLst>
                <a:path w="27175764" h="3913967">
                  <a:moveTo>
                    <a:pt x="0" y="0"/>
                  </a:moveTo>
                  <a:lnTo>
                    <a:pt x="27175764" y="0"/>
                  </a:lnTo>
                  <a:lnTo>
                    <a:pt x="27175764" y="3913967"/>
                  </a:lnTo>
                  <a:lnTo>
                    <a:pt x="0" y="3913967"/>
                  </a:lnTo>
                  <a:close/>
                </a:path>
              </a:pathLst>
            </a:custGeom>
            <a:solidFill>
              <a:srgbClr val="F0F4FA"/>
            </a:solidFill>
          </p:spPr>
          <p:txBody>
            <a:bodyPr/>
            <a:lstStyle/>
            <a:p>
              <a:endParaRPr lang="en-US"/>
            </a:p>
          </p:txBody>
        </p:sp>
      </p:grpSp>
      <p:sp>
        <p:nvSpPr>
          <p:cNvPr id="4" name="Freeform 4"/>
          <p:cNvSpPr/>
          <p:nvPr/>
        </p:nvSpPr>
        <p:spPr>
          <a:xfrm>
            <a:off x="842503" y="631199"/>
            <a:ext cx="1782971" cy="1371516"/>
          </a:xfrm>
          <a:custGeom>
            <a:avLst/>
            <a:gdLst/>
            <a:ahLst/>
            <a:cxnLst/>
            <a:rect l="l" t="t" r="r" b="b"/>
            <a:pathLst>
              <a:path w="1782971" h="1371516">
                <a:moveTo>
                  <a:pt x="0" y="0"/>
                </a:moveTo>
                <a:lnTo>
                  <a:pt x="1782970" y="0"/>
                </a:lnTo>
                <a:lnTo>
                  <a:pt x="1782970" y="1371516"/>
                </a:lnTo>
                <a:lnTo>
                  <a:pt x="0" y="1371516"/>
                </a:lnTo>
                <a:lnTo>
                  <a:pt x="0" y="0"/>
                </a:lnTo>
                <a:close/>
              </a:path>
            </a:pathLst>
          </a:custGeom>
          <a:blipFill>
            <a:blip r:embed="rId2"/>
            <a:stretch>
              <a:fillRect l="-389736" t="-333603" r="-19115" b="-62526"/>
            </a:stretch>
          </a:blipFill>
        </p:spPr>
        <p:txBody>
          <a:bodyPr/>
          <a:lstStyle/>
          <a:p>
            <a:endParaRPr lang="en-US"/>
          </a:p>
        </p:txBody>
      </p:sp>
      <p:sp>
        <p:nvSpPr>
          <p:cNvPr id="5" name="Freeform 5"/>
          <p:cNvSpPr/>
          <p:nvPr/>
        </p:nvSpPr>
        <p:spPr>
          <a:xfrm>
            <a:off x="10921149" y="4436251"/>
            <a:ext cx="6869770" cy="5421370"/>
          </a:xfrm>
          <a:custGeom>
            <a:avLst/>
            <a:gdLst/>
            <a:ahLst/>
            <a:cxnLst/>
            <a:rect l="l" t="t" r="r" b="b"/>
            <a:pathLst>
              <a:path w="6869770" h="5421370">
                <a:moveTo>
                  <a:pt x="0" y="0"/>
                </a:moveTo>
                <a:lnTo>
                  <a:pt x="6869770" y="0"/>
                </a:lnTo>
                <a:lnTo>
                  <a:pt x="6869770" y="5421370"/>
                </a:lnTo>
                <a:lnTo>
                  <a:pt x="0" y="5421370"/>
                </a:lnTo>
                <a:lnTo>
                  <a:pt x="0" y="0"/>
                </a:lnTo>
                <a:close/>
              </a:path>
            </a:pathLst>
          </a:custGeom>
          <a:blipFill>
            <a:blip r:embed="rId3"/>
            <a:stretch>
              <a:fillRect l="-12083" r="-6143"/>
            </a:stretch>
          </a:blipFill>
        </p:spPr>
        <p:txBody>
          <a:bodyPr/>
          <a:lstStyle/>
          <a:p>
            <a:endParaRPr lang="en-US"/>
          </a:p>
        </p:txBody>
      </p:sp>
      <p:sp>
        <p:nvSpPr>
          <p:cNvPr id="6" name="TextBox 6"/>
          <p:cNvSpPr txBox="1"/>
          <p:nvPr/>
        </p:nvSpPr>
        <p:spPr>
          <a:xfrm>
            <a:off x="1064551" y="2939931"/>
            <a:ext cx="9448494" cy="6744970"/>
          </a:xfrm>
          <a:prstGeom prst="rect">
            <a:avLst/>
          </a:prstGeom>
        </p:spPr>
        <p:txBody>
          <a:bodyPr lIns="0" tIns="0" rIns="0" bIns="0" rtlCol="0" anchor="t">
            <a:spAutoFit/>
          </a:bodyPr>
          <a:lstStyle/>
          <a:p>
            <a:pPr algn="l">
              <a:lnSpc>
                <a:spcPts val="3220"/>
              </a:lnSpc>
            </a:pPr>
            <a:r>
              <a:rPr lang="en-US" sz="2300" b="1">
                <a:solidFill>
                  <a:srgbClr val="B622BA"/>
                </a:solidFill>
                <a:latin typeface="PT Sans Bold"/>
                <a:ea typeface="PT Sans Bold"/>
                <a:cs typeface="PT Sans Bold"/>
                <a:sym typeface="PT Sans Bold"/>
              </a:rPr>
              <a:t>Goal: Leverage benefits that build toward deeper engagement over time. Reinforce key messages consistently (what medical respite is, who qualifies, and how to refer) so partners gain confidence and are more likely to act.</a:t>
            </a:r>
          </a:p>
          <a:p>
            <a:pPr algn="l">
              <a:lnSpc>
                <a:spcPts val="2800"/>
              </a:lnSpc>
            </a:pPr>
            <a:endParaRPr lang="en-US" sz="2300" b="1">
              <a:solidFill>
                <a:srgbClr val="B622BA"/>
              </a:solidFill>
              <a:latin typeface="PT Sans Bold"/>
              <a:ea typeface="PT Sans Bold"/>
              <a:cs typeface="PT Sans Bold"/>
              <a:sym typeface="PT Sans Bold"/>
            </a:endParaRPr>
          </a:p>
          <a:p>
            <a:pPr marL="453390" lvl="1" indent="-226695" algn="l">
              <a:lnSpc>
                <a:spcPts val="2940"/>
              </a:lnSpc>
              <a:buFont typeface="Arial"/>
              <a:buChar char="•"/>
            </a:pPr>
            <a:r>
              <a:rPr lang="en-US" sz="2100" b="1">
                <a:solidFill>
                  <a:srgbClr val="17365F"/>
                </a:solidFill>
                <a:latin typeface="PT Sans Bold"/>
                <a:ea typeface="PT Sans Bold"/>
                <a:cs typeface="PT Sans Bold"/>
                <a:sym typeface="PT Sans Bold"/>
              </a:rPr>
              <a:t>Length:</a:t>
            </a:r>
            <a:r>
              <a:rPr lang="en-US" sz="2100">
                <a:solidFill>
                  <a:srgbClr val="000000"/>
                </a:solidFill>
                <a:latin typeface="PT Sans"/>
                <a:ea typeface="PT Sans"/>
                <a:cs typeface="PT Sans"/>
                <a:sym typeface="PT Sans"/>
              </a:rPr>
              <a:t> 1-2 sentences</a:t>
            </a:r>
          </a:p>
          <a:p>
            <a:pPr marL="453390" lvl="1" indent="-226695" algn="l">
              <a:lnSpc>
                <a:spcPts val="2940"/>
              </a:lnSpc>
              <a:buFont typeface="Arial"/>
              <a:buChar char="•"/>
            </a:pPr>
            <a:r>
              <a:rPr lang="en-US" sz="2100" b="1">
                <a:solidFill>
                  <a:srgbClr val="17365F"/>
                </a:solidFill>
                <a:latin typeface="PT Sans Bold"/>
                <a:ea typeface="PT Sans Bold"/>
                <a:cs typeface="PT Sans Bold"/>
                <a:sym typeface="PT Sans Bold"/>
              </a:rPr>
              <a:t>Examples: </a:t>
            </a:r>
          </a:p>
          <a:p>
            <a:pPr marL="906780" lvl="2" indent="-302260" algn="l">
              <a:lnSpc>
                <a:spcPts val="2940"/>
              </a:lnSpc>
              <a:buFont typeface="Arial"/>
              <a:buChar char="⚬"/>
            </a:pPr>
            <a:r>
              <a:rPr lang="en-US" sz="2100">
                <a:solidFill>
                  <a:srgbClr val="000000"/>
                </a:solidFill>
                <a:latin typeface="PT Sans"/>
                <a:ea typeface="PT Sans"/>
                <a:cs typeface="PT Sans"/>
                <a:sym typeface="PT Sans"/>
              </a:rPr>
              <a:t>“Medical respite care provides a safe, short-term recovery option for patients experiencing homelessness who are not yet ready for discharge without support. Is there someone on your team who would be the right point of contact for ongoing referrals?” </a:t>
            </a:r>
          </a:p>
          <a:p>
            <a:pPr marL="906780" lvl="2" indent="-302260" algn="l">
              <a:lnSpc>
                <a:spcPts val="2940"/>
              </a:lnSpc>
              <a:buFont typeface="Arial"/>
              <a:buChar char="⚬"/>
            </a:pPr>
            <a:r>
              <a:rPr lang="en-US" sz="2100">
                <a:solidFill>
                  <a:srgbClr val="000000"/>
                </a:solidFill>
                <a:latin typeface="PT Sans"/>
                <a:ea typeface="PT Sans"/>
                <a:cs typeface="PT Sans"/>
                <a:sym typeface="PT Sans"/>
              </a:rPr>
              <a:t>“Medical respite care supports safe discharge and continuity of care by offering medically supported recovery outside the hospital for patients still need a safe, supportive place to recover. Would your team benefit from a short training on eligibility and the referral process?”</a:t>
            </a:r>
          </a:p>
          <a:p>
            <a:pPr marL="906780" lvl="2" indent="-302260" algn="l">
              <a:lnSpc>
                <a:spcPts val="2940"/>
              </a:lnSpc>
              <a:buFont typeface="Arial"/>
              <a:buChar char="⚬"/>
            </a:pPr>
            <a:r>
              <a:rPr lang="en-US" sz="2100">
                <a:solidFill>
                  <a:srgbClr val="000000"/>
                </a:solidFill>
                <a:latin typeface="PT Sans"/>
                <a:ea typeface="PT Sans"/>
                <a:cs typeface="PT Sans"/>
                <a:sym typeface="PT Sans"/>
              </a:rPr>
              <a:t>“Medical respite care helps hospitals improve discharge flow and reduce avoidable readmissions by providing a reliable step-down option for patients without safe – replace with “stable” housing. What would it take to formalize a referral pathway between our teams?”</a:t>
            </a:r>
          </a:p>
        </p:txBody>
      </p:sp>
      <p:sp>
        <p:nvSpPr>
          <p:cNvPr id="7" name="TextBox 7"/>
          <p:cNvSpPr txBox="1"/>
          <p:nvPr/>
        </p:nvSpPr>
        <p:spPr>
          <a:xfrm>
            <a:off x="2699794" y="888332"/>
            <a:ext cx="10602597" cy="847725"/>
          </a:xfrm>
          <a:prstGeom prst="rect">
            <a:avLst/>
          </a:prstGeom>
        </p:spPr>
        <p:txBody>
          <a:bodyPr lIns="0" tIns="0" rIns="0" bIns="0" rtlCol="0" anchor="t">
            <a:spAutoFit/>
          </a:bodyPr>
          <a:lstStyle/>
          <a:p>
            <a:pPr algn="l">
              <a:lnSpc>
                <a:spcPts val="3359"/>
              </a:lnSpc>
              <a:spcBef>
                <a:spcPct val="0"/>
              </a:spcBef>
            </a:pPr>
            <a:r>
              <a:rPr lang="en-US" sz="2799" i="1">
                <a:solidFill>
                  <a:srgbClr val="17365F"/>
                </a:solidFill>
                <a:latin typeface="Archivo Black"/>
                <a:ea typeface="Archivo Black"/>
                <a:cs typeface="Archivo Black"/>
                <a:sym typeface="Archivo Black"/>
              </a:rPr>
              <a:t>Move from small commitments to larger engagement. Close with repetition and tie it all together.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7947244" cy="10287000"/>
            <a:chOff x="0" y="0"/>
            <a:chExt cx="8610588" cy="11145639"/>
          </a:xfrm>
        </p:grpSpPr>
        <p:sp>
          <p:nvSpPr>
            <p:cNvPr id="3" name="Freeform 3"/>
            <p:cNvSpPr/>
            <p:nvPr/>
          </p:nvSpPr>
          <p:spPr>
            <a:xfrm>
              <a:off x="0" y="0"/>
              <a:ext cx="8610481" cy="11145501"/>
            </a:xfrm>
            <a:custGeom>
              <a:avLst/>
              <a:gdLst/>
              <a:ahLst/>
              <a:cxnLst/>
              <a:rect l="l" t="t" r="r" b="b"/>
              <a:pathLst>
                <a:path w="8610481" h="11145501">
                  <a:moveTo>
                    <a:pt x="0" y="0"/>
                  </a:moveTo>
                  <a:lnTo>
                    <a:pt x="8610481" y="0"/>
                  </a:lnTo>
                  <a:lnTo>
                    <a:pt x="8610481" y="11145501"/>
                  </a:lnTo>
                  <a:lnTo>
                    <a:pt x="0" y="11145501"/>
                  </a:lnTo>
                  <a:close/>
                </a:path>
              </a:pathLst>
            </a:custGeom>
            <a:solidFill>
              <a:srgbClr val="B622BA">
                <a:alpha val="8627"/>
              </a:srgbClr>
            </a:solidFill>
          </p:spPr>
          <p:txBody>
            <a:bodyPr/>
            <a:lstStyle/>
            <a:p>
              <a:endParaRPr lang="en-US"/>
            </a:p>
          </p:txBody>
        </p:sp>
      </p:grpSp>
      <p:sp>
        <p:nvSpPr>
          <p:cNvPr id="4" name="Freeform 4"/>
          <p:cNvSpPr/>
          <p:nvPr/>
        </p:nvSpPr>
        <p:spPr>
          <a:xfrm>
            <a:off x="7874663" y="0"/>
            <a:ext cx="10413337" cy="10287000"/>
          </a:xfrm>
          <a:custGeom>
            <a:avLst/>
            <a:gdLst/>
            <a:ahLst/>
            <a:cxnLst/>
            <a:rect l="l" t="t" r="r" b="b"/>
            <a:pathLst>
              <a:path w="10413337" h="10287000">
                <a:moveTo>
                  <a:pt x="0" y="0"/>
                </a:moveTo>
                <a:lnTo>
                  <a:pt x="10413337" y="0"/>
                </a:lnTo>
                <a:lnTo>
                  <a:pt x="10413337" y="10287000"/>
                </a:lnTo>
                <a:lnTo>
                  <a:pt x="0" y="10287000"/>
                </a:lnTo>
                <a:lnTo>
                  <a:pt x="0" y="0"/>
                </a:lnTo>
                <a:close/>
              </a:path>
            </a:pathLst>
          </a:custGeom>
          <a:blipFill>
            <a:blip r:embed="rId2"/>
            <a:stretch>
              <a:fillRect l="-16118" r="-32153"/>
            </a:stretch>
          </a:blipFill>
        </p:spPr>
        <p:txBody>
          <a:bodyPr/>
          <a:lstStyle/>
          <a:p>
            <a:endParaRPr lang="en-US"/>
          </a:p>
        </p:txBody>
      </p:sp>
      <p:sp>
        <p:nvSpPr>
          <p:cNvPr id="5" name="TextBox 5"/>
          <p:cNvSpPr txBox="1"/>
          <p:nvPr/>
        </p:nvSpPr>
        <p:spPr>
          <a:xfrm>
            <a:off x="1320510" y="2783209"/>
            <a:ext cx="5356977" cy="5848350"/>
          </a:xfrm>
          <a:prstGeom prst="rect">
            <a:avLst/>
          </a:prstGeom>
        </p:spPr>
        <p:txBody>
          <a:bodyPr lIns="0" tIns="0" rIns="0" bIns="0" rtlCol="0" anchor="t">
            <a:spAutoFit/>
          </a:bodyPr>
          <a:lstStyle/>
          <a:p>
            <a:pPr algn="l">
              <a:lnSpc>
                <a:spcPts val="4200"/>
              </a:lnSpc>
              <a:spcBef>
                <a:spcPct val="0"/>
              </a:spcBef>
            </a:pPr>
            <a:r>
              <a:rPr lang="en-US" sz="3000">
                <a:solidFill>
                  <a:srgbClr val="000000"/>
                </a:solidFill>
                <a:latin typeface="PT Sans"/>
                <a:ea typeface="PT Sans"/>
                <a:cs typeface="PT Sans"/>
                <a:sym typeface="PT Sans"/>
              </a:rPr>
              <a:t>Medical respite care is a highly impactful intervention—but its success depends not only on what it offers, but on how clearly and effectively it is communicated to hospital partners. This guide is intended to support consistent, confident, and strategic communication that strengthens partnerships and improves patient outcomes.</a:t>
            </a:r>
          </a:p>
        </p:txBody>
      </p:sp>
      <p:sp>
        <p:nvSpPr>
          <p:cNvPr id="6" name="TextBox 6"/>
          <p:cNvSpPr txBox="1"/>
          <p:nvPr/>
        </p:nvSpPr>
        <p:spPr>
          <a:xfrm>
            <a:off x="1320510" y="1639866"/>
            <a:ext cx="2808089" cy="937859"/>
          </a:xfrm>
          <a:prstGeom prst="rect">
            <a:avLst/>
          </a:prstGeom>
        </p:spPr>
        <p:txBody>
          <a:bodyPr lIns="0" tIns="0" rIns="0" bIns="0" rtlCol="0" anchor="t">
            <a:spAutoFit/>
          </a:bodyPr>
          <a:lstStyle/>
          <a:p>
            <a:pPr algn="l">
              <a:lnSpc>
                <a:spcPts val="7631"/>
              </a:lnSpc>
              <a:spcBef>
                <a:spcPct val="0"/>
              </a:spcBef>
            </a:pPr>
            <a:r>
              <a:rPr lang="en-US" sz="5451">
                <a:solidFill>
                  <a:srgbClr val="17365F"/>
                </a:solidFill>
                <a:latin typeface="Archivo Black"/>
                <a:ea typeface="Archivo Black"/>
                <a:cs typeface="Archivo Black"/>
                <a:sym typeface="Archivo Black"/>
              </a:rPr>
              <a:t>Closing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8743570" cy="10287000"/>
            <a:chOff x="0" y="0"/>
            <a:chExt cx="1162230" cy="1367388"/>
          </a:xfrm>
        </p:grpSpPr>
        <p:sp>
          <p:nvSpPr>
            <p:cNvPr id="3" name="Freeform 3"/>
            <p:cNvSpPr/>
            <p:nvPr/>
          </p:nvSpPr>
          <p:spPr>
            <a:xfrm>
              <a:off x="0" y="0"/>
              <a:ext cx="1162230" cy="1367389"/>
            </a:xfrm>
            <a:custGeom>
              <a:avLst/>
              <a:gdLst/>
              <a:ahLst/>
              <a:cxnLst/>
              <a:rect l="l" t="t" r="r" b="b"/>
              <a:pathLst>
                <a:path w="1162230" h="1367389">
                  <a:moveTo>
                    <a:pt x="0" y="0"/>
                  </a:moveTo>
                  <a:lnTo>
                    <a:pt x="1162230" y="0"/>
                  </a:lnTo>
                  <a:lnTo>
                    <a:pt x="1162230" y="1367389"/>
                  </a:lnTo>
                  <a:lnTo>
                    <a:pt x="0" y="1367389"/>
                  </a:lnTo>
                  <a:close/>
                </a:path>
              </a:pathLst>
            </a:custGeom>
            <a:blipFill>
              <a:blip r:embed="rId2"/>
              <a:stretch>
                <a:fillRect l="-38399" r="-38399"/>
              </a:stretch>
            </a:blipFill>
            <a:ln cap="sq">
              <a:noFill/>
              <a:prstDash val="solid"/>
              <a:miter/>
            </a:ln>
          </p:spPr>
          <p:txBody>
            <a:bodyPr/>
            <a:lstStyle/>
            <a:p>
              <a:endParaRPr lang="en-US"/>
            </a:p>
          </p:txBody>
        </p:sp>
      </p:grpSp>
      <p:sp>
        <p:nvSpPr>
          <p:cNvPr id="4" name="TextBox 4"/>
          <p:cNvSpPr txBox="1"/>
          <p:nvPr/>
        </p:nvSpPr>
        <p:spPr>
          <a:xfrm>
            <a:off x="10230829" y="3968722"/>
            <a:ext cx="3912034" cy="1715135"/>
          </a:xfrm>
          <a:prstGeom prst="rect">
            <a:avLst/>
          </a:prstGeom>
        </p:spPr>
        <p:txBody>
          <a:bodyPr wrap="square" lIns="0" tIns="0" rIns="0" bIns="0" rtlCol="0" anchor="t">
            <a:spAutoFit/>
          </a:bodyPr>
          <a:lstStyle/>
          <a:p>
            <a:pPr algn="l">
              <a:lnSpc>
                <a:spcPts val="8400"/>
              </a:lnSpc>
              <a:spcBef>
                <a:spcPct val="0"/>
              </a:spcBef>
            </a:pPr>
            <a:r>
              <a:rPr lang="en-US" sz="6000" i="1">
                <a:solidFill>
                  <a:srgbClr val="B622BA"/>
                </a:solidFill>
                <a:latin typeface="PT Serif Italics"/>
                <a:ea typeface="PT Serif Italics"/>
                <a:cs typeface="PT Serif Italics"/>
                <a:sym typeface="PT Serif Italics"/>
              </a:rPr>
              <a:t>Section 1: </a:t>
            </a:r>
          </a:p>
          <a:p>
            <a:pPr algn="l">
              <a:lnSpc>
                <a:spcPts val="5179"/>
              </a:lnSpc>
              <a:spcBef>
                <a:spcPct val="0"/>
              </a:spcBef>
            </a:pPr>
            <a:r>
              <a:rPr lang="en-US" sz="3699">
                <a:solidFill>
                  <a:srgbClr val="17365F"/>
                </a:solidFill>
                <a:latin typeface="Archivo Black"/>
                <a:ea typeface="Archivo Black"/>
                <a:cs typeface="Archivo Black"/>
                <a:sym typeface="Archivo Black"/>
              </a:rPr>
              <a:t>Introduction</a:t>
            </a:r>
          </a:p>
        </p:txBody>
      </p:sp>
      <p:sp>
        <p:nvSpPr>
          <p:cNvPr id="5" name="Freeform 5"/>
          <p:cNvSpPr/>
          <p:nvPr/>
        </p:nvSpPr>
        <p:spPr>
          <a:xfrm>
            <a:off x="8743570" y="8381108"/>
            <a:ext cx="9544430" cy="1905892"/>
          </a:xfrm>
          <a:custGeom>
            <a:avLst/>
            <a:gdLst/>
            <a:ahLst/>
            <a:cxnLst/>
            <a:rect l="l" t="t" r="r" b="b"/>
            <a:pathLst>
              <a:path w="9544430" h="1905892">
                <a:moveTo>
                  <a:pt x="0" y="0"/>
                </a:moveTo>
                <a:lnTo>
                  <a:pt x="9544430" y="0"/>
                </a:lnTo>
                <a:lnTo>
                  <a:pt x="9544430" y="1905892"/>
                </a:lnTo>
                <a:lnTo>
                  <a:pt x="0" y="1905892"/>
                </a:lnTo>
                <a:lnTo>
                  <a:pt x="0" y="0"/>
                </a:lnTo>
                <a:close/>
              </a:path>
            </a:pathLst>
          </a:custGeom>
          <a:blipFill>
            <a:blip r:embed="rId3"/>
            <a:stretch>
              <a:fillRect t="-556" b="-82457"/>
            </a:stretch>
          </a:blipFill>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7947244" cy="10287000"/>
            <a:chOff x="0" y="0"/>
            <a:chExt cx="8610588" cy="11145639"/>
          </a:xfrm>
        </p:grpSpPr>
        <p:sp>
          <p:nvSpPr>
            <p:cNvPr id="3" name="Freeform 3"/>
            <p:cNvSpPr/>
            <p:nvPr/>
          </p:nvSpPr>
          <p:spPr>
            <a:xfrm>
              <a:off x="0" y="0"/>
              <a:ext cx="8610481" cy="11145501"/>
            </a:xfrm>
            <a:custGeom>
              <a:avLst/>
              <a:gdLst/>
              <a:ahLst/>
              <a:cxnLst/>
              <a:rect l="l" t="t" r="r" b="b"/>
              <a:pathLst>
                <a:path w="8610481" h="11145501">
                  <a:moveTo>
                    <a:pt x="0" y="0"/>
                  </a:moveTo>
                  <a:lnTo>
                    <a:pt x="8610481" y="0"/>
                  </a:lnTo>
                  <a:lnTo>
                    <a:pt x="8610481" y="11145501"/>
                  </a:lnTo>
                  <a:lnTo>
                    <a:pt x="0" y="11145501"/>
                  </a:lnTo>
                  <a:close/>
                </a:path>
              </a:pathLst>
            </a:custGeom>
            <a:solidFill>
              <a:srgbClr val="F0F4FA"/>
            </a:solidFill>
          </p:spPr>
          <p:txBody>
            <a:bodyPr/>
            <a:lstStyle/>
            <a:p>
              <a:endParaRPr lang="en-US"/>
            </a:p>
          </p:txBody>
        </p:sp>
      </p:grpSp>
      <p:sp>
        <p:nvSpPr>
          <p:cNvPr id="4" name="TextBox 4"/>
          <p:cNvSpPr txBox="1"/>
          <p:nvPr/>
        </p:nvSpPr>
        <p:spPr>
          <a:xfrm>
            <a:off x="1028700" y="2552782"/>
            <a:ext cx="6035141" cy="5423155"/>
          </a:xfrm>
          <a:prstGeom prst="rect">
            <a:avLst/>
          </a:prstGeom>
        </p:spPr>
        <p:txBody>
          <a:bodyPr lIns="0" tIns="0" rIns="0" bIns="0" rtlCol="0" anchor="t">
            <a:spAutoFit/>
          </a:bodyPr>
          <a:lstStyle/>
          <a:p>
            <a:pPr algn="l">
              <a:lnSpc>
                <a:spcPts val="3317"/>
              </a:lnSpc>
            </a:pPr>
            <a:r>
              <a:rPr lang="en-US" sz="2099">
                <a:solidFill>
                  <a:srgbClr val="000000"/>
                </a:solidFill>
                <a:latin typeface="PT Sans"/>
                <a:ea typeface="PT Sans"/>
                <a:cs typeface="PT Sans"/>
                <a:sym typeface="PT Sans"/>
              </a:rPr>
              <a:t>Medical respite care programs often face challenges when connecting with hospital providers and decision-makers—not because the programs lack value, but because the message doesn’t always align with hospital priorities. This guide is designed to support partners in having clearer, more effective, introductory conversations with hospital staff. It translates key communication strategies into practical, real-world approaches that improve understanding, build trust, and increase respite care referrals. At its core, this guide is about how people process information, make decisions, and take action in a hospital environment.</a:t>
            </a:r>
          </a:p>
        </p:txBody>
      </p:sp>
      <p:sp>
        <p:nvSpPr>
          <p:cNvPr id="5" name="Freeform 5"/>
          <p:cNvSpPr/>
          <p:nvPr/>
        </p:nvSpPr>
        <p:spPr>
          <a:xfrm>
            <a:off x="15612229" y="289902"/>
            <a:ext cx="2314720" cy="1020917"/>
          </a:xfrm>
          <a:custGeom>
            <a:avLst/>
            <a:gdLst/>
            <a:ahLst/>
            <a:cxnLst/>
            <a:rect l="l" t="t" r="r" b="b"/>
            <a:pathLst>
              <a:path w="2314720" h="1020917">
                <a:moveTo>
                  <a:pt x="0" y="0"/>
                </a:moveTo>
                <a:lnTo>
                  <a:pt x="2314720" y="0"/>
                </a:lnTo>
                <a:lnTo>
                  <a:pt x="2314720" y="1020917"/>
                </a:lnTo>
                <a:lnTo>
                  <a:pt x="0" y="1020917"/>
                </a:lnTo>
                <a:lnTo>
                  <a:pt x="0" y="0"/>
                </a:lnTo>
                <a:close/>
              </a:path>
            </a:pathLst>
          </a:custGeom>
          <a:blipFill>
            <a:blip r:embed="rId2"/>
            <a:stretch>
              <a:fillRect r="-7113"/>
            </a:stretch>
          </a:blipFill>
        </p:spPr>
        <p:txBody>
          <a:bodyPr/>
          <a:lstStyle/>
          <a:p>
            <a:endParaRPr lang="en-US"/>
          </a:p>
        </p:txBody>
      </p:sp>
      <p:sp>
        <p:nvSpPr>
          <p:cNvPr id="6" name="TextBox 6"/>
          <p:cNvSpPr txBox="1"/>
          <p:nvPr/>
        </p:nvSpPr>
        <p:spPr>
          <a:xfrm>
            <a:off x="8743570" y="2543257"/>
            <a:ext cx="8354955" cy="491521"/>
          </a:xfrm>
          <a:prstGeom prst="rect">
            <a:avLst/>
          </a:prstGeom>
        </p:spPr>
        <p:txBody>
          <a:bodyPr lIns="0" tIns="0" rIns="0" bIns="0" rtlCol="0" anchor="t">
            <a:spAutoFit/>
          </a:bodyPr>
          <a:lstStyle/>
          <a:p>
            <a:pPr algn="l">
              <a:lnSpc>
                <a:spcPts val="3994"/>
              </a:lnSpc>
              <a:spcBef>
                <a:spcPct val="0"/>
              </a:spcBef>
            </a:pPr>
            <a:r>
              <a:rPr lang="en-US" sz="2853">
                <a:solidFill>
                  <a:srgbClr val="17365F"/>
                </a:solidFill>
                <a:latin typeface="Archivo Black"/>
                <a:ea typeface="Archivo Black"/>
                <a:cs typeface="Archivo Black"/>
                <a:sym typeface="Archivo Black"/>
              </a:rPr>
              <a:t>Core Communication Principles Summary </a:t>
            </a:r>
          </a:p>
        </p:txBody>
      </p:sp>
      <p:sp>
        <p:nvSpPr>
          <p:cNvPr id="7" name="TextBox 7"/>
          <p:cNvSpPr txBox="1"/>
          <p:nvPr/>
        </p:nvSpPr>
        <p:spPr>
          <a:xfrm>
            <a:off x="8743570" y="3218565"/>
            <a:ext cx="8750572" cy="763270"/>
          </a:xfrm>
          <a:prstGeom prst="rect">
            <a:avLst/>
          </a:prstGeom>
        </p:spPr>
        <p:txBody>
          <a:bodyPr lIns="0" tIns="0" rIns="0" bIns="0" rtlCol="0" anchor="t">
            <a:spAutoFit/>
          </a:bodyPr>
          <a:lstStyle/>
          <a:p>
            <a:pPr algn="l">
              <a:lnSpc>
                <a:spcPts val="3079"/>
              </a:lnSpc>
              <a:spcBef>
                <a:spcPct val="0"/>
              </a:spcBef>
            </a:pPr>
            <a:r>
              <a:rPr lang="en-US" sz="2199">
                <a:solidFill>
                  <a:srgbClr val="000000"/>
                </a:solidFill>
                <a:latin typeface="PT Sans"/>
                <a:ea typeface="PT Sans"/>
                <a:cs typeface="PT Sans"/>
                <a:sym typeface="PT Sans"/>
              </a:rPr>
              <a:t>All successful engagement strategies in this guide are grounded in the following principles:</a:t>
            </a:r>
          </a:p>
        </p:txBody>
      </p:sp>
      <p:sp>
        <p:nvSpPr>
          <p:cNvPr id="8" name="TextBox 8"/>
          <p:cNvSpPr txBox="1"/>
          <p:nvPr/>
        </p:nvSpPr>
        <p:spPr>
          <a:xfrm>
            <a:off x="8743570" y="4086610"/>
            <a:ext cx="7001098" cy="4447921"/>
          </a:xfrm>
          <a:prstGeom prst="rect">
            <a:avLst/>
          </a:prstGeom>
        </p:spPr>
        <p:txBody>
          <a:bodyPr lIns="0" tIns="0" rIns="0" bIns="0" rtlCol="0" anchor="t">
            <a:spAutoFit/>
          </a:bodyPr>
          <a:lstStyle/>
          <a:p>
            <a:pPr algn="l">
              <a:lnSpc>
                <a:spcPts val="3541"/>
              </a:lnSpc>
            </a:pPr>
            <a:r>
              <a:rPr lang="en-US" sz="2199" b="1">
                <a:solidFill>
                  <a:srgbClr val="B622BA"/>
                </a:solidFill>
                <a:latin typeface="PT Sans Bold"/>
                <a:ea typeface="PT Sans Bold"/>
                <a:cs typeface="PT Sans Bold"/>
                <a:sym typeface="PT Sans Bold"/>
              </a:rPr>
              <a:t>1.</a:t>
            </a:r>
            <a:r>
              <a:rPr lang="en-US" sz="2199">
                <a:solidFill>
                  <a:srgbClr val="000000"/>
                </a:solidFill>
                <a:latin typeface="PT Sans"/>
                <a:ea typeface="PT Sans"/>
                <a:cs typeface="PT Sans"/>
                <a:sym typeface="PT Sans"/>
              </a:rPr>
              <a:t> Be concise and prioritize key messages.</a:t>
            </a:r>
          </a:p>
          <a:p>
            <a:pPr algn="l">
              <a:lnSpc>
                <a:spcPts val="3541"/>
              </a:lnSpc>
            </a:pPr>
            <a:r>
              <a:rPr lang="en-US" sz="2199" b="1">
                <a:solidFill>
                  <a:srgbClr val="B622BA"/>
                </a:solidFill>
                <a:latin typeface="PT Sans Bold"/>
                <a:ea typeface="PT Sans Bold"/>
                <a:cs typeface="PT Sans Bold"/>
                <a:sym typeface="PT Sans Bold"/>
              </a:rPr>
              <a:t>2.</a:t>
            </a:r>
            <a:r>
              <a:rPr lang="en-US" sz="2199">
                <a:solidFill>
                  <a:srgbClr val="000000"/>
                </a:solidFill>
                <a:latin typeface="PT Sans"/>
                <a:ea typeface="PT Sans"/>
                <a:cs typeface="PT Sans"/>
                <a:sym typeface="PT Sans"/>
              </a:rPr>
              <a:t> Lead with audience needs.</a:t>
            </a:r>
          </a:p>
          <a:p>
            <a:pPr algn="l">
              <a:lnSpc>
                <a:spcPts val="3541"/>
              </a:lnSpc>
            </a:pPr>
            <a:r>
              <a:rPr lang="en-US" sz="2199" b="1">
                <a:solidFill>
                  <a:srgbClr val="B622BA"/>
                </a:solidFill>
                <a:latin typeface="PT Sans Bold"/>
                <a:ea typeface="PT Sans Bold"/>
                <a:cs typeface="PT Sans Bold"/>
                <a:sym typeface="PT Sans Bold"/>
              </a:rPr>
              <a:t>3.</a:t>
            </a:r>
            <a:r>
              <a:rPr lang="en-US" sz="2199">
                <a:solidFill>
                  <a:srgbClr val="000000"/>
                </a:solidFill>
                <a:latin typeface="PT Sans"/>
                <a:ea typeface="PT Sans"/>
                <a:cs typeface="PT Sans"/>
                <a:sym typeface="PT Sans"/>
              </a:rPr>
              <a:t> Focus on partnership, not pressure.</a:t>
            </a:r>
          </a:p>
          <a:p>
            <a:pPr algn="l">
              <a:lnSpc>
                <a:spcPts val="3541"/>
              </a:lnSpc>
            </a:pPr>
            <a:r>
              <a:rPr lang="en-US" sz="2199" b="1">
                <a:solidFill>
                  <a:srgbClr val="B622BA"/>
                </a:solidFill>
                <a:latin typeface="PT Sans Bold"/>
                <a:ea typeface="PT Sans Bold"/>
                <a:cs typeface="PT Sans Bold"/>
                <a:sym typeface="PT Sans Bold"/>
              </a:rPr>
              <a:t>4.</a:t>
            </a:r>
            <a:r>
              <a:rPr lang="en-US" sz="2199">
                <a:solidFill>
                  <a:srgbClr val="000000"/>
                </a:solidFill>
                <a:latin typeface="PT Sans"/>
                <a:ea typeface="PT Sans"/>
                <a:cs typeface="PT Sans"/>
                <a:sym typeface="PT Sans"/>
              </a:rPr>
              <a:t> Align messaging to decision-maker priorities.</a:t>
            </a:r>
          </a:p>
          <a:p>
            <a:pPr algn="l">
              <a:lnSpc>
                <a:spcPts val="3541"/>
              </a:lnSpc>
            </a:pPr>
            <a:r>
              <a:rPr lang="en-US" sz="2199" b="1">
                <a:solidFill>
                  <a:srgbClr val="B622BA"/>
                </a:solidFill>
                <a:latin typeface="PT Sans Bold"/>
                <a:ea typeface="PT Sans Bold"/>
                <a:cs typeface="PT Sans Bold"/>
                <a:sym typeface="PT Sans Bold"/>
              </a:rPr>
              <a:t>5.</a:t>
            </a:r>
            <a:r>
              <a:rPr lang="en-US" sz="2199">
                <a:solidFill>
                  <a:srgbClr val="000000"/>
                </a:solidFill>
                <a:latin typeface="PT Sans"/>
                <a:ea typeface="PT Sans"/>
                <a:cs typeface="PT Sans"/>
                <a:sym typeface="PT Sans"/>
              </a:rPr>
              <a:t> Frame the message around outcomes, not activities.</a:t>
            </a:r>
          </a:p>
          <a:p>
            <a:pPr algn="l">
              <a:lnSpc>
                <a:spcPts val="3541"/>
              </a:lnSpc>
            </a:pPr>
            <a:r>
              <a:rPr lang="en-US" sz="2199" b="1">
                <a:solidFill>
                  <a:srgbClr val="B622BA"/>
                </a:solidFill>
                <a:latin typeface="PT Sans Bold"/>
                <a:ea typeface="PT Sans Bold"/>
                <a:cs typeface="PT Sans Bold"/>
                <a:sym typeface="PT Sans Bold"/>
              </a:rPr>
              <a:t>6.</a:t>
            </a:r>
            <a:r>
              <a:rPr lang="en-US" sz="2199">
                <a:solidFill>
                  <a:srgbClr val="000000"/>
                </a:solidFill>
                <a:latin typeface="PT Sans"/>
                <a:ea typeface="PT Sans"/>
                <a:cs typeface="PT Sans"/>
                <a:sym typeface="PT Sans"/>
              </a:rPr>
              <a:t> Keep language simple and concrete, not conceptual. </a:t>
            </a:r>
          </a:p>
          <a:p>
            <a:pPr algn="l">
              <a:lnSpc>
                <a:spcPts val="3541"/>
              </a:lnSpc>
            </a:pPr>
            <a:r>
              <a:rPr lang="en-US" sz="2199" b="1">
                <a:solidFill>
                  <a:srgbClr val="B622BA"/>
                </a:solidFill>
                <a:latin typeface="PT Sans Bold"/>
                <a:ea typeface="PT Sans Bold"/>
                <a:cs typeface="PT Sans Bold"/>
                <a:sym typeface="PT Sans Bold"/>
              </a:rPr>
              <a:t>7.</a:t>
            </a:r>
            <a:r>
              <a:rPr lang="en-US" sz="2199">
                <a:solidFill>
                  <a:srgbClr val="000000"/>
                </a:solidFill>
                <a:latin typeface="PT Sans"/>
                <a:ea typeface="PT Sans"/>
                <a:cs typeface="PT Sans"/>
                <a:sym typeface="PT Sans"/>
              </a:rPr>
              <a:t> Use data and real-life examples strategically.</a:t>
            </a:r>
          </a:p>
          <a:p>
            <a:pPr algn="l">
              <a:lnSpc>
                <a:spcPts val="3541"/>
              </a:lnSpc>
            </a:pPr>
            <a:r>
              <a:rPr lang="en-US" sz="2199" b="1">
                <a:solidFill>
                  <a:srgbClr val="B622BA"/>
                </a:solidFill>
                <a:latin typeface="PT Sans Bold"/>
                <a:ea typeface="PT Sans Bold"/>
                <a:cs typeface="PT Sans Bold"/>
                <a:sym typeface="PT Sans Bold"/>
              </a:rPr>
              <a:t>8. </a:t>
            </a:r>
            <a:r>
              <a:rPr lang="en-US" sz="2199">
                <a:solidFill>
                  <a:srgbClr val="000000"/>
                </a:solidFill>
                <a:latin typeface="PT Sans"/>
                <a:ea typeface="PT Sans"/>
                <a:cs typeface="PT Sans"/>
                <a:sym typeface="PT Sans"/>
              </a:rPr>
              <a:t>End every interaction with a clear next step. </a:t>
            </a:r>
          </a:p>
          <a:p>
            <a:pPr algn="l">
              <a:lnSpc>
                <a:spcPts val="3541"/>
              </a:lnSpc>
            </a:pPr>
            <a:r>
              <a:rPr lang="en-US" sz="2150" b="1">
                <a:solidFill>
                  <a:srgbClr val="B622BA"/>
                </a:solidFill>
                <a:latin typeface="PT Sans Bold"/>
                <a:ea typeface="PT Sans Bold"/>
                <a:cs typeface="PT Sans Bold"/>
                <a:sym typeface="PT Sans Bold"/>
              </a:rPr>
              <a:t>9.</a:t>
            </a:r>
            <a:r>
              <a:rPr lang="en-US" sz="2150">
                <a:solidFill>
                  <a:srgbClr val="000000"/>
                </a:solidFill>
                <a:latin typeface="PT Sans"/>
                <a:ea typeface="PT Sans"/>
                <a:cs typeface="PT Sans"/>
                <a:sym typeface="PT Sans"/>
              </a:rPr>
              <a:t> Build trust through credibility, repetition, and follow-up. </a:t>
            </a:r>
            <a:r>
              <a:rPr lang="en-US" sz="2150" b="1">
                <a:solidFill>
                  <a:srgbClr val="B622BA"/>
                </a:solidFill>
                <a:latin typeface="PT Sans Bold"/>
                <a:ea typeface="PT Sans Bold"/>
                <a:cs typeface="PT Sans Bold"/>
                <a:sym typeface="PT Sans Bold"/>
              </a:rPr>
              <a:t>10.</a:t>
            </a:r>
            <a:r>
              <a:rPr lang="en-US" sz="2150">
                <a:solidFill>
                  <a:srgbClr val="000000"/>
                </a:solidFill>
                <a:latin typeface="PT Sans"/>
                <a:ea typeface="PT Sans"/>
                <a:cs typeface="PT Sans"/>
                <a:sym typeface="PT Sans"/>
              </a:rPr>
              <a:t> Move from small commitments to larger engagement.</a:t>
            </a:r>
            <a:endParaRPr lang="en-US" sz="2150">
              <a:solidFill>
                <a:srgbClr val="000000"/>
              </a:solidFill>
              <a:latin typeface="PT Sans"/>
              <a:ea typeface="PT Sans"/>
              <a:cs typeface="PT Sans"/>
            </a:endParaRPr>
          </a:p>
        </p:txBody>
      </p:sp>
      <p:sp>
        <p:nvSpPr>
          <p:cNvPr id="9" name="Freeform 9"/>
          <p:cNvSpPr/>
          <p:nvPr/>
        </p:nvSpPr>
        <p:spPr>
          <a:xfrm>
            <a:off x="8743570" y="952500"/>
            <a:ext cx="1083675" cy="1317178"/>
          </a:xfrm>
          <a:custGeom>
            <a:avLst/>
            <a:gdLst/>
            <a:ahLst/>
            <a:cxnLst/>
            <a:rect l="l" t="t" r="r" b="b"/>
            <a:pathLst>
              <a:path w="1083675" h="1317178">
                <a:moveTo>
                  <a:pt x="0" y="0"/>
                </a:moveTo>
                <a:lnTo>
                  <a:pt x="1083675" y="0"/>
                </a:lnTo>
                <a:lnTo>
                  <a:pt x="1083675" y="1317178"/>
                </a:lnTo>
                <a:lnTo>
                  <a:pt x="0" y="1317178"/>
                </a:lnTo>
                <a:lnTo>
                  <a:pt x="0" y="0"/>
                </a:lnTo>
                <a:close/>
              </a:path>
            </a:pathLst>
          </a:custGeom>
          <a:blipFill>
            <a:blip r:embed="rId3"/>
            <a:stretch>
              <a:fillRect l="-61877" t="-20906" r="-675335" b="-395690"/>
            </a:stretch>
          </a:blipFill>
        </p:spPr>
        <p:txBody>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8743570" cy="10287000"/>
          </a:xfrm>
          <a:custGeom>
            <a:avLst/>
            <a:gdLst/>
            <a:ahLst/>
            <a:cxnLst/>
            <a:rect l="l" t="t" r="r" b="b"/>
            <a:pathLst>
              <a:path w="8743570" h="10287000">
                <a:moveTo>
                  <a:pt x="0" y="0"/>
                </a:moveTo>
                <a:lnTo>
                  <a:pt x="8743570" y="0"/>
                </a:lnTo>
                <a:lnTo>
                  <a:pt x="8743570" y="10287000"/>
                </a:lnTo>
                <a:lnTo>
                  <a:pt x="0" y="10287000"/>
                </a:lnTo>
                <a:lnTo>
                  <a:pt x="0" y="0"/>
                </a:lnTo>
                <a:close/>
              </a:path>
            </a:pathLst>
          </a:custGeom>
          <a:blipFill>
            <a:blip r:embed="rId2"/>
            <a:stretch>
              <a:fillRect l="-38294" r="-38294"/>
            </a:stretch>
          </a:blipFill>
        </p:spPr>
        <p:txBody>
          <a:bodyPr/>
          <a:lstStyle/>
          <a:p>
            <a:endParaRPr lang="en-US"/>
          </a:p>
        </p:txBody>
      </p:sp>
      <p:sp>
        <p:nvSpPr>
          <p:cNvPr id="3" name="TextBox 3"/>
          <p:cNvSpPr txBox="1"/>
          <p:nvPr/>
        </p:nvSpPr>
        <p:spPr>
          <a:xfrm>
            <a:off x="9545256" y="3328670"/>
            <a:ext cx="7464687" cy="2372360"/>
          </a:xfrm>
          <a:prstGeom prst="rect">
            <a:avLst/>
          </a:prstGeom>
        </p:spPr>
        <p:txBody>
          <a:bodyPr lIns="0" tIns="0" rIns="0" bIns="0" rtlCol="0" anchor="t">
            <a:spAutoFit/>
          </a:bodyPr>
          <a:lstStyle/>
          <a:p>
            <a:pPr algn="l">
              <a:lnSpc>
                <a:spcPts val="8400"/>
              </a:lnSpc>
              <a:spcBef>
                <a:spcPct val="0"/>
              </a:spcBef>
            </a:pPr>
            <a:r>
              <a:rPr lang="en-US" sz="6000" i="1">
                <a:solidFill>
                  <a:srgbClr val="B622BA"/>
                </a:solidFill>
                <a:latin typeface="PT Serif Italics"/>
                <a:ea typeface="PT Serif Italics"/>
                <a:cs typeface="PT Serif Italics"/>
                <a:sym typeface="PT Serif Italics"/>
              </a:rPr>
              <a:t>Section 2: </a:t>
            </a:r>
          </a:p>
          <a:p>
            <a:pPr algn="l">
              <a:lnSpc>
                <a:spcPts val="5179"/>
              </a:lnSpc>
              <a:spcBef>
                <a:spcPct val="0"/>
              </a:spcBef>
            </a:pPr>
            <a:r>
              <a:rPr lang="en-US" sz="3699">
                <a:solidFill>
                  <a:srgbClr val="17365F"/>
                </a:solidFill>
                <a:latin typeface="Archivo Black"/>
                <a:ea typeface="Archivo Black"/>
                <a:cs typeface="Archivo Black"/>
                <a:sym typeface="Archivo Black"/>
              </a:rPr>
              <a:t>Building the Foundation with Effective Communication</a:t>
            </a:r>
          </a:p>
        </p:txBody>
      </p:sp>
      <p:sp>
        <p:nvSpPr>
          <p:cNvPr id="4" name="Freeform 4"/>
          <p:cNvSpPr/>
          <p:nvPr/>
        </p:nvSpPr>
        <p:spPr>
          <a:xfrm>
            <a:off x="8743570" y="8381108"/>
            <a:ext cx="9544430" cy="1905892"/>
          </a:xfrm>
          <a:custGeom>
            <a:avLst/>
            <a:gdLst/>
            <a:ahLst/>
            <a:cxnLst/>
            <a:rect l="l" t="t" r="r" b="b"/>
            <a:pathLst>
              <a:path w="9544430" h="1905892">
                <a:moveTo>
                  <a:pt x="0" y="0"/>
                </a:moveTo>
                <a:lnTo>
                  <a:pt x="9544430" y="0"/>
                </a:lnTo>
                <a:lnTo>
                  <a:pt x="9544430" y="1905892"/>
                </a:lnTo>
                <a:lnTo>
                  <a:pt x="0" y="1905892"/>
                </a:lnTo>
                <a:lnTo>
                  <a:pt x="0" y="0"/>
                </a:lnTo>
                <a:close/>
              </a:path>
            </a:pathLst>
          </a:custGeom>
          <a:blipFill>
            <a:blip r:embed="rId3"/>
            <a:stretch>
              <a:fillRect t="-556" b="-82457"/>
            </a:stretch>
          </a:blipFill>
        </p:spPr>
        <p:txBody>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633914"/>
            <a:chOff x="0" y="0"/>
            <a:chExt cx="27176102" cy="3914015"/>
          </a:xfrm>
        </p:grpSpPr>
        <p:sp>
          <p:nvSpPr>
            <p:cNvPr id="3" name="Freeform 3"/>
            <p:cNvSpPr/>
            <p:nvPr/>
          </p:nvSpPr>
          <p:spPr>
            <a:xfrm>
              <a:off x="0" y="0"/>
              <a:ext cx="27175764" cy="3913967"/>
            </a:xfrm>
            <a:custGeom>
              <a:avLst/>
              <a:gdLst/>
              <a:ahLst/>
              <a:cxnLst/>
              <a:rect l="l" t="t" r="r" b="b"/>
              <a:pathLst>
                <a:path w="27175764" h="3913967">
                  <a:moveTo>
                    <a:pt x="0" y="0"/>
                  </a:moveTo>
                  <a:lnTo>
                    <a:pt x="27175764" y="0"/>
                  </a:lnTo>
                  <a:lnTo>
                    <a:pt x="27175764" y="3913967"/>
                  </a:lnTo>
                  <a:lnTo>
                    <a:pt x="0" y="3913967"/>
                  </a:lnTo>
                  <a:close/>
                </a:path>
              </a:pathLst>
            </a:custGeom>
            <a:solidFill>
              <a:srgbClr val="F0F4FA"/>
            </a:solidFill>
          </p:spPr>
          <p:txBody>
            <a:bodyPr/>
            <a:lstStyle/>
            <a:p>
              <a:endParaRPr lang="en-US"/>
            </a:p>
          </p:txBody>
        </p:sp>
      </p:grpSp>
      <p:sp>
        <p:nvSpPr>
          <p:cNvPr id="4" name="Freeform 4"/>
          <p:cNvSpPr/>
          <p:nvPr/>
        </p:nvSpPr>
        <p:spPr>
          <a:xfrm>
            <a:off x="914400" y="678711"/>
            <a:ext cx="1679084" cy="1276492"/>
          </a:xfrm>
          <a:custGeom>
            <a:avLst/>
            <a:gdLst/>
            <a:ahLst/>
            <a:cxnLst/>
            <a:rect l="l" t="t" r="r" b="b"/>
            <a:pathLst>
              <a:path w="1679084" h="1276492">
                <a:moveTo>
                  <a:pt x="0" y="0"/>
                </a:moveTo>
                <a:lnTo>
                  <a:pt x="1679084" y="0"/>
                </a:lnTo>
                <a:lnTo>
                  <a:pt x="1679084" y="1276492"/>
                </a:lnTo>
                <a:lnTo>
                  <a:pt x="0" y="1276492"/>
                </a:lnTo>
                <a:lnTo>
                  <a:pt x="0" y="0"/>
                </a:lnTo>
                <a:close/>
              </a:path>
            </a:pathLst>
          </a:custGeom>
          <a:blipFill>
            <a:blip r:embed="rId2"/>
            <a:stretch>
              <a:fillRect l="-152888" t="-29003" r="-287445" b="-404059"/>
            </a:stretch>
          </a:blipFill>
        </p:spPr>
        <p:txBody>
          <a:bodyPr/>
          <a:lstStyle/>
          <a:p>
            <a:endParaRPr lang="en-US"/>
          </a:p>
        </p:txBody>
      </p:sp>
      <p:sp>
        <p:nvSpPr>
          <p:cNvPr id="5" name="TextBox 5"/>
          <p:cNvSpPr txBox="1"/>
          <p:nvPr/>
        </p:nvSpPr>
        <p:spPr>
          <a:xfrm>
            <a:off x="1028700" y="3068141"/>
            <a:ext cx="8303947" cy="5249545"/>
          </a:xfrm>
          <a:prstGeom prst="rect">
            <a:avLst/>
          </a:prstGeom>
        </p:spPr>
        <p:txBody>
          <a:bodyPr lIns="0" tIns="0" rIns="0" bIns="0" rtlCol="0" anchor="t">
            <a:spAutoFit/>
          </a:bodyPr>
          <a:lstStyle/>
          <a:p>
            <a:pPr algn="l">
              <a:lnSpc>
                <a:spcPts val="3219"/>
              </a:lnSpc>
            </a:pPr>
            <a:r>
              <a:rPr lang="en-US" sz="2299" b="1">
                <a:solidFill>
                  <a:srgbClr val="B622BA"/>
                </a:solidFill>
                <a:latin typeface="PT Sans Bold"/>
                <a:ea typeface="PT Sans Bold"/>
                <a:cs typeface="PT Sans Bold"/>
                <a:sym typeface="PT Sans Bold"/>
              </a:rPr>
              <a:t>Goal: immediately eliminate confusion. Provide a simple, plain-language explanation of medical respite care.</a:t>
            </a:r>
          </a:p>
          <a:p>
            <a:pPr algn="l">
              <a:lnSpc>
                <a:spcPts val="2940"/>
              </a:lnSpc>
            </a:pPr>
            <a:endParaRPr lang="en-US" sz="2299" b="1">
              <a:solidFill>
                <a:srgbClr val="B622BA"/>
              </a:solidFill>
              <a:latin typeface="PT Sans Bold"/>
              <a:ea typeface="PT Sans Bold"/>
              <a:cs typeface="PT Sans Bold"/>
              <a:sym typeface="PT Sans Bold"/>
            </a:endParaRPr>
          </a:p>
          <a:p>
            <a:pPr marL="453390" lvl="1" indent="-226695" algn="l">
              <a:lnSpc>
                <a:spcPts val="2940"/>
              </a:lnSpc>
              <a:buFont typeface="Arial"/>
              <a:buChar char="•"/>
            </a:pPr>
            <a:r>
              <a:rPr lang="en-US" sz="2100" b="1">
                <a:solidFill>
                  <a:srgbClr val="17365F"/>
                </a:solidFill>
                <a:latin typeface="PT Sans Bold"/>
                <a:ea typeface="PT Sans Bold"/>
                <a:cs typeface="PT Sans Bold"/>
                <a:sym typeface="PT Sans Bold"/>
              </a:rPr>
              <a:t>Suggested structure:</a:t>
            </a:r>
            <a:r>
              <a:rPr lang="en-US" sz="2100">
                <a:solidFill>
                  <a:srgbClr val="000000"/>
                </a:solidFill>
                <a:latin typeface="PT Sans"/>
                <a:ea typeface="PT Sans"/>
                <a:cs typeface="PT Sans"/>
                <a:sym typeface="PT Sans"/>
              </a:rPr>
              <a:t> “Medical respite care is short-term, post-acute care for patients experiencing homelessness who still need a safe, supportive place to recover, but do not require continued hospitalization.”</a:t>
            </a:r>
          </a:p>
          <a:p>
            <a:pPr marL="453390" lvl="1" indent="-226695" algn="l">
              <a:lnSpc>
                <a:spcPts val="2940"/>
              </a:lnSpc>
              <a:buFont typeface="Arial"/>
              <a:buChar char="•"/>
            </a:pPr>
            <a:r>
              <a:rPr lang="en-US" sz="2100" b="1">
                <a:solidFill>
                  <a:srgbClr val="17365F"/>
                </a:solidFill>
                <a:latin typeface="PT Sans Bold"/>
                <a:ea typeface="PT Sans Bold"/>
                <a:cs typeface="PT Sans Bold"/>
                <a:sym typeface="PT Sans Bold"/>
              </a:rPr>
              <a:t>Length:</a:t>
            </a:r>
            <a:r>
              <a:rPr lang="en-US" sz="2100">
                <a:solidFill>
                  <a:srgbClr val="000000"/>
                </a:solidFill>
                <a:latin typeface="PT Sans"/>
                <a:ea typeface="PT Sans"/>
                <a:cs typeface="PT Sans"/>
                <a:sym typeface="PT Sans"/>
              </a:rPr>
              <a:t> 1–2 sentences max. </a:t>
            </a:r>
          </a:p>
          <a:p>
            <a:pPr marL="453390" lvl="1" indent="-226695" algn="l">
              <a:lnSpc>
                <a:spcPts val="2940"/>
              </a:lnSpc>
              <a:buFont typeface="Arial"/>
              <a:buChar char="•"/>
            </a:pPr>
            <a:r>
              <a:rPr lang="en-US" sz="2100" b="1">
                <a:solidFill>
                  <a:srgbClr val="17365F"/>
                </a:solidFill>
                <a:latin typeface="PT Sans Bold"/>
                <a:ea typeface="PT Sans Bold"/>
                <a:cs typeface="PT Sans Bold"/>
                <a:sym typeface="PT Sans Bold"/>
              </a:rPr>
              <a:t>Tip:</a:t>
            </a:r>
            <a:r>
              <a:rPr lang="en-US" sz="2100">
                <a:solidFill>
                  <a:srgbClr val="17365F"/>
                </a:solidFill>
                <a:latin typeface="PT Sans"/>
                <a:ea typeface="PT Sans"/>
                <a:cs typeface="PT Sans"/>
                <a:sym typeface="PT Sans"/>
              </a:rPr>
              <a:t> </a:t>
            </a:r>
            <a:r>
              <a:rPr lang="en-US" sz="2100">
                <a:solidFill>
                  <a:srgbClr val="000000"/>
                </a:solidFill>
                <a:latin typeface="PT Sans"/>
                <a:ea typeface="PT Sans"/>
                <a:cs typeface="PT Sans"/>
                <a:sym typeface="PT Sans"/>
              </a:rPr>
              <a:t>avoid jargon like “continuum of care” upfront—clarity wins first.</a:t>
            </a:r>
          </a:p>
          <a:p>
            <a:pPr marL="453390" lvl="1" indent="-226695" algn="l">
              <a:lnSpc>
                <a:spcPts val="2940"/>
              </a:lnSpc>
              <a:buFont typeface="Arial"/>
              <a:buChar char="•"/>
            </a:pPr>
            <a:r>
              <a:rPr lang="en-US" sz="2100" b="1">
                <a:solidFill>
                  <a:srgbClr val="17365F"/>
                </a:solidFill>
                <a:latin typeface="PT Sans Bold"/>
                <a:ea typeface="PT Sans Bold"/>
                <a:cs typeface="PT Sans Bold"/>
                <a:sym typeface="PT Sans Bold"/>
              </a:rPr>
              <a:t>Pitch:</a:t>
            </a:r>
            <a:r>
              <a:rPr lang="en-US" sz="2100">
                <a:solidFill>
                  <a:srgbClr val="000000"/>
                </a:solidFill>
                <a:latin typeface="PT Sans"/>
                <a:ea typeface="PT Sans"/>
                <a:cs typeface="PT Sans"/>
                <a:sym typeface="PT Sans"/>
              </a:rPr>
              <a:t> “Medical respite care provides short-term recovery for patients experiencing homelessness who don’t need hospitalization but still need support to recover safely after discharge. It helps hospitals discharge patients safely, reduce readmissions, and improve recovery outcomes.”</a:t>
            </a:r>
          </a:p>
        </p:txBody>
      </p:sp>
      <p:sp>
        <p:nvSpPr>
          <p:cNvPr id="6" name="TextBox 6"/>
          <p:cNvSpPr txBox="1"/>
          <p:nvPr/>
        </p:nvSpPr>
        <p:spPr>
          <a:xfrm>
            <a:off x="9719068" y="3077666"/>
            <a:ext cx="7776126" cy="2585085"/>
          </a:xfrm>
          <a:prstGeom prst="rect">
            <a:avLst/>
          </a:prstGeom>
        </p:spPr>
        <p:txBody>
          <a:bodyPr lIns="0" tIns="0" rIns="0" bIns="0" rtlCol="0" anchor="t">
            <a:spAutoFit/>
          </a:bodyPr>
          <a:lstStyle/>
          <a:p>
            <a:pPr algn="l">
              <a:lnSpc>
                <a:spcPts val="2940"/>
              </a:lnSpc>
              <a:spcBef>
                <a:spcPct val="0"/>
              </a:spcBef>
            </a:pPr>
            <a:r>
              <a:rPr lang="en-US" sz="2100" b="1">
                <a:solidFill>
                  <a:srgbClr val="17365F"/>
                </a:solidFill>
                <a:latin typeface="PT Sans Bold"/>
                <a:ea typeface="PT Sans Bold"/>
                <a:cs typeface="PT Sans Bold"/>
                <a:sym typeface="PT Sans Bold"/>
              </a:rPr>
              <a:t>Examples:</a:t>
            </a:r>
          </a:p>
          <a:p>
            <a:pPr marL="453390" lvl="1" indent="-226695" algn="l">
              <a:lnSpc>
                <a:spcPts val="2940"/>
              </a:lnSpc>
              <a:buFont typeface="Arial"/>
              <a:buChar char="•"/>
            </a:pPr>
            <a:r>
              <a:rPr lang="en-US" sz="2100">
                <a:solidFill>
                  <a:srgbClr val="000000"/>
                </a:solidFill>
                <a:latin typeface="PT Sans"/>
                <a:ea typeface="PT Sans"/>
                <a:cs typeface="PT Sans"/>
                <a:sym typeface="PT Sans"/>
              </a:rPr>
              <a:t>“Medical respite care is short-term medical recovery for patients experiencing homelessness still need a safe, supportive place to recover, but not sick enough to remain in the hospital.” </a:t>
            </a:r>
          </a:p>
          <a:p>
            <a:pPr marL="453390" lvl="1" indent="-226695" algn="l">
              <a:lnSpc>
                <a:spcPts val="2940"/>
              </a:lnSpc>
              <a:buFont typeface="Arial"/>
              <a:buChar char="•"/>
            </a:pPr>
            <a:r>
              <a:rPr lang="en-US" sz="2100">
                <a:solidFill>
                  <a:srgbClr val="000000"/>
                </a:solidFill>
                <a:latin typeface="PT Sans"/>
                <a:ea typeface="PT Sans"/>
                <a:cs typeface="PT Sans"/>
                <a:sym typeface="PT Sans"/>
              </a:rPr>
              <a:t>“It’s a safe discharge option that helps patients recover outside the hospital while reducing readmissions and easing discharge pressure.”</a:t>
            </a:r>
          </a:p>
        </p:txBody>
      </p:sp>
      <p:sp>
        <p:nvSpPr>
          <p:cNvPr id="7" name="TextBox 7"/>
          <p:cNvSpPr txBox="1"/>
          <p:nvPr/>
        </p:nvSpPr>
        <p:spPr>
          <a:xfrm>
            <a:off x="2679209" y="826102"/>
            <a:ext cx="11393559" cy="915035"/>
          </a:xfrm>
          <a:prstGeom prst="rect">
            <a:avLst/>
          </a:prstGeom>
        </p:spPr>
        <p:txBody>
          <a:bodyPr lIns="0" tIns="0" rIns="0" bIns="0" rtlCol="0" anchor="t">
            <a:spAutoFit/>
          </a:bodyPr>
          <a:lstStyle/>
          <a:p>
            <a:pPr algn="l">
              <a:lnSpc>
                <a:spcPts val="3639"/>
              </a:lnSpc>
              <a:spcBef>
                <a:spcPct val="0"/>
              </a:spcBef>
            </a:pPr>
            <a:r>
              <a:rPr lang="en-US" sz="2599">
                <a:solidFill>
                  <a:srgbClr val="17365F"/>
                </a:solidFill>
                <a:latin typeface="Archivo Black"/>
                <a:ea typeface="Archivo Black"/>
                <a:cs typeface="Archivo Black"/>
                <a:sym typeface="Archivo Black"/>
              </a:rPr>
              <a:t>Be concise and prioritize key messages. Start with a clear, audience-first, one-sentence definition.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633914"/>
            <a:chOff x="0" y="0"/>
            <a:chExt cx="27176102" cy="3914015"/>
          </a:xfrm>
        </p:grpSpPr>
        <p:sp>
          <p:nvSpPr>
            <p:cNvPr id="3" name="Freeform 3"/>
            <p:cNvSpPr/>
            <p:nvPr/>
          </p:nvSpPr>
          <p:spPr>
            <a:xfrm>
              <a:off x="0" y="0"/>
              <a:ext cx="27175764" cy="3913967"/>
            </a:xfrm>
            <a:custGeom>
              <a:avLst/>
              <a:gdLst/>
              <a:ahLst/>
              <a:cxnLst/>
              <a:rect l="l" t="t" r="r" b="b"/>
              <a:pathLst>
                <a:path w="27175764" h="3913967">
                  <a:moveTo>
                    <a:pt x="0" y="0"/>
                  </a:moveTo>
                  <a:lnTo>
                    <a:pt x="27175764" y="0"/>
                  </a:lnTo>
                  <a:lnTo>
                    <a:pt x="27175764" y="3913967"/>
                  </a:lnTo>
                  <a:lnTo>
                    <a:pt x="0" y="3913967"/>
                  </a:lnTo>
                  <a:close/>
                </a:path>
              </a:pathLst>
            </a:custGeom>
            <a:solidFill>
              <a:srgbClr val="F0F4FA"/>
            </a:solidFill>
          </p:spPr>
          <p:txBody>
            <a:bodyPr/>
            <a:lstStyle/>
            <a:p>
              <a:endParaRPr lang="en-US"/>
            </a:p>
          </p:txBody>
        </p:sp>
      </p:grpSp>
      <p:sp>
        <p:nvSpPr>
          <p:cNvPr id="4" name="Freeform 4"/>
          <p:cNvSpPr/>
          <p:nvPr/>
        </p:nvSpPr>
        <p:spPr>
          <a:xfrm>
            <a:off x="1020709" y="678711"/>
            <a:ext cx="1679084" cy="1276492"/>
          </a:xfrm>
          <a:custGeom>
            <a:avLst/>
            <a:gdLst/>
            <a:ahLst/>
            <a:cxnLst/>
            <a:rect l="l" t="t" r="r" b="b"/>
            <a:pathLst>
              <a:path w="1679084" h="1276492">
                <a:moveTo>
                  <a:pt x="0" y="0"/>
                </a:moveTo>
                <a:lnTo>
                  <a:pt x="1679085" y="0"/>
                </a:lnTo>
                <a:lnTo>
                  <a:pt x="1679085" y="1276492"/>
                </a:lnTo>
                <a:lnTo>
                  <a:pt x="0" y="1276492"/>
                </a:lnTo>
                <a:lnTo>
                  <a:pt x="0" y="0"/>
                </a:lnTo>
                <a:close/>
              </a:path>
            </a:pathLst>
          </a:custGeom>
          <a:blipFill>
            <a:blip r:embed="rId2"/>
            <a:stretch>
              <a:fillRect l="-287031" t="-27958" r="-153303" b="-405103"/>
            </a:stretch>
          </a:blipFill>
        </p:spPr>
        <p:txBody>
          <a:bodyPr/>
          <a:lstStyle/>
          <a:p>
            <a:endParaRPr lang="en-US"/>
          </a:p>
        </p:txBody>
      </p:sp>
      <p:sp>
        <p:nvSpPr>
          <p:cNvPr id="5" name="Freeform 5"/>
          <p:cNvSpPr/>
          <p:nvPr/>
        </p:nvSpPr>
        <p:spPr>
          <a:xfrm>
            <a:off x="10705669" y="5143500"/>
            <a:ext cx="7085250" cy="4720548"/>
          </a:xfrm>
          <a:custGeom>
            <a:avLst/>
            <a:gdLst/>
            <a:ahLst/>
            <a:cxnLst/>
            <a:rect l="l" t="t" r="r" b="b"/>
            <a:pathLst>
              <a:path w="7085250" h="4720548">
                <a:moveTo>
                  <a:pt x="0" y="0"/>
                </a:moveTo>
                <a:lnTo>
                  <a:pt x="7085250" y="0"/>
                </a:lnTo>
                <a:lnTo>
                  <a:pt x="7085250" y="4720548"/>
                </a:lnTo>
                <a:lnTo>
                  <a:pt x="0" y="4720548"/>
                </a:lnTo>
                <a:lnTo>
                  <a:pt x="0" y="0"/>
                </a:lnTo>
                <a:close/>
              </a:path>
            </a:pathLst>
          </a:custGeom>
          <a:blipFill>
            <a:blip r:embed="rId3"/>
            <a:stretch>
              <a:fillRect/>
            </a:stretch>
          </a:blipFill>
        </p:spPr>
        <p:txBody>
          <a:bodyPr/>
          <a:lstStyle/>
          <a:p>
            <a:endParaRPr lang="en-US"/>
          </a:p>
        </p:txBody>
      </p:sp>
      <p:sp>
        <p:nvSpPr>
          <p:cNvPr id="6" name="TextBox 6"/>
          <p:cNvSpPr txBox="1"/>
          <p:nvPr/>
        </p:nvSpPr>
        <p:spPr>
          <a:xfrm>
            <a:off x="1055802" y="3058616"/>
            <a:ext cx="8276845" cy="5249545"/>
          </a:xfrm>
          <a:prstGeom prst="rect">
            <a:avLst/>
          </a:prstGeom>
        </p:spPr>
        <p:txBody>
          <a:bodyPr lIns="0" tIns="0" rIns="0" bIns="0" rtlCol="0" anchor="t">
            <a:spAutoFit/>
          </a:bodyPr>
          <a:lstStyle/>
          <a:p>
            <a:pPr algn="l">
              <a:lnSpc>
                <a:spcPts val="3219"/>
              </a:lnSpc>
            </a:pPr>
            <a:r>
              <a:rPr lang="en-US" sz="2299" b="1">
                <a:solidFill>
                  <a:srgbClr val="B622BA"/>
                </a:solidFill>
                <a:latin typeface="PT Sans Bold"/>
                <a:ea typeface="PT Sans Bold"/>
                <a:cs typeface="PT Sans Bold"/>
                <a:sym typeface="PT Sans Bold"/>
              </a:rPr>
              <a:t>Goal: Make it clear to hospitals that you understand their </a:t>
            </a:r>
          </a:p>
          <a:p>
            <a:pPr algn="l">
              <a:lnSpc>
                <a:spcPts val="3219"/>
              </a:lnSpc>
            </a:pPr>
            <a:r>
              <a:rPr lang="en-US" sz="2299" b="1">
                <a:solidFill>
                  <a:srgbClr val="B622BA"/>
                </a:solidFill>
                <a:latin typeface="PT Sans Bold"/>
                <a:ea typeface="PT Sans Bold"/>
                <a:cs typeface="PT Sans Bold"/>
                <a:sym typeface="PT Sans Bold"/>
              </a:rPr>
              <a:t>discharge challenges.</a:t>
            </a:r>
          </a:p>
          <a:p>
            <a:pPr algn="l">
              <a:lnSpc>
                <a:spcPts val="2940"/>
              </a:lnSpc>
            </a:pPr>
            <a:endParaRPr lang="en-US" sz="2299" b="1">
              <a:solidFill>
                <a:srgbClr val="B622BA"/>
              </a:solidFill>
              <a:latin typeface="PT Sans Bold"/>
              <a:ea typeface="PT Sans Bold"/>
              <a:cs typeface="PT Sans Bold"/>
              <a:sym typeface="PT Sans Bold"/>
            </a:endParaRPr>
          </a:p>
          <a:p>
            <a:pPr marL="453390" lvl="1" indent="-226695" algn="l">
              <a:lnSpc>
                <a:spcPts val="2940"/>
              </a:lnSpc>
              <a:buFont typeface="Arial"/>
              <a:buChar char="•"/>
            </a:pPr>
            <a:r>
              <a:rPr lang="en-US" sz="2100" b="1">
                <a:solidFill>
                  <a:srgbClr val="17365F"/>
                </a:solidFill>
                <a:latin typeface="PT Sans Bold"/>
                <a:ea typeface="PT Sans Bold"/>
                <a:cs typeface="PT Sans Bold"/>
                <a:sym typeface="PT Sans Bold"/>
              </a:rPr>
              <a:t>Frame this in terms of challenges hospitals already face:</a:t>
            </a:r>
          </a:p>
          <a:p>
            <a:pPr marL="906780" lvl="2" indent="-302260" algn="l">
              <a:lnSpc>
                <a:spcPts val="2940"/>
              </a:lnSpc>
              <a:buFont typeface="Arial"/>
              <a:buChar char="⚬"/>
            </a:pPr>
            <a:r>
              <a:rPr lang="en-US" sz="2100">
                <a:solidFill>
                  <a:srgbClr val="000000"/>
                </a:solidFill>
                <a:latin typeface="PT Sans"/>
                <a:ea typeface="PT Sans"/>
                <a:cs typeface="PT Sans"/>
                <a:sym typeface="PT Sans"/>
              </a:rPr>
              <a:t>Delayed discharges due to lack of safe placement</a:t>
            </a:r>
          </a:p>
          <a:p>
            <a:pPr marL="906780" lvl="2" indent="-302260" algn="l">
              <a:lnSpc>
                <a:spcPts val="2940"/>
              </a:lnSpc>
              <a:buFont typeface="Arial"/>
              <a:buChar char="⚬"/>
            </a:pPr>
            <a:r>
              <a:rPr lang="en-US" sz="2100">
                <a:solidFill>
                  <a:srgbClr val="000000"/>
                </a:solidFill>
                <a:latin typeface="PT Sans"/>
                <a:ea typeface="PT Sans"/>
                <a:cs typeface="PT Sans"/>
                <a:sym typeface="PT Sans"/>
              </a:rPr>
              <a:t>Frequent re-admissions among patients experiencing homelessness</a:t>
            </a:r>
          </a:p>
          <a:p>
            <a:pPr marL="906780" lvl="2" indent="-302260" algn="l">
              <a:lnSpc>
                <a:spcPts val="2940"/>
              </a:lnSpc>
              <a:buFont typeface="Arial"/>
              <a:buChar char="⚬"/>
            </a:pPr>
            <a:r>
              <a:rPr lang="en-US" sz="2100">
                <a:solidFill>
                  <a:srgbClr val="000000"/>
                </a:solidFill>
                <a:latin typeface="PT Sans"/>
                <a:ea typeface="PT Sans"/>
                <a:cs typeface="PT Sans"/>
                <a:sym typeface="PT Sans"/>
              </a:rPr>
              <a:t>Strains on bed capacity</a:t>
            </a:r>
          </a:p>
          <a:p>
            <a:pPr marL="906780" lvl="2" indent="-302260" algn="l">
              <a:lnSpc>
                <a:spcPts val="2940"/>
              </a:lnSpc>
              <a:buFont typeface="Arial"/>
              <a:buChar char="⚬"/>
            </a:pPr>
            <a:r>
              <a:rPr lang="en-US" sz="2100">
                <a:solidFill>
                  <a:srgbClr val="000000"/>
                </a:solidFill>
                <a:latin typeface="PT Sans"/>
                <a:ea typeface="PT Sans"/>
                <a:cs typeface="PT Sans"/>
                <a:sym typeface="PT Sans"/>
              </a:rPr>
              <a:t>Discharge planning barriers</a:t>
            </a:r>
          </a:p>
          <a:p>
            <a:pPr marL="453390" lvl="1" indent="-226695" algn="l">
              <a:lnSpc>
                <a:spcPts val="2940"/>
              </a:lnSpc>
              <a:buFont typeface="Arial"/>
              <a:buChar char="•"/>
            </a:pPr>
            <a:r>
              <a:rPr lang="en-US" sz="2100" b="1">
                <a:solidFill>
                  <a:srgbClr val="17365F"/>
                </a:solidFill>
                <a:latin typeface="PT Sans Bold"/>
                <a:ea typeface="PT Sans Bold"/>
                <a:cs typeface="PT Sans Bold"/>
                <a:sym typeface="PT Sans Bold"/>
              </a:rPr>
              <a:t>Suggested framing: </a:t>
            </a:r>
            <a:r>
              <a:rPr lang="en-US" sz="2100">
                <a:solidFill>
                  <a:srgbClr val="000000"/>
                </a:solidFill>
                <a:latin typeface="PT Sans"/>
                <a:ea typeface="PT Sans"/>
                <a:cs typeface="PT Sans"/>
                <a:sym typeface="PT Sans"/>
              </a:rPr>
              <a:t>“Hospitals often face difficult discharge decisions when patients lack stable housing, leading to longer stays or preventable readmissions.”</a:t>
            </a:r>
          </a:p>
          <a:p>
            <a:pPr marL="453390" lvl="1" indent="-226695" algn="l">
              <a:lnSpc>
                <a:spcPts val="2940"/>
              </a:lnSpc>
              <a:buFont typeface="Arial"/>
              <a:buChar char="•"/>
            </a:pPr>
            <a:r>
              <a:rPr lang="en-US" sz="2100" b="1">
                <a:solidFill>
                  <a:srgbClr val="17365F"/>
                </a:solidFill>
                <a:latin typeface="PT Sans Bold"/>
                <a:ea typeface="PT Sans Bold"/>
                <a:cs typeface="PT Sans Bold"/>
                <a:sym typeface="PT Sans Bold"/>
              </a:rPr>
              <a:t>Length:</a:t>
            </a:r>
            <a:r>
              <a:rPr lang="en-US" sz="2100">
                <a:solidFill>
                  <a:srgbClr val="000000"/>
                </a:solidFill>
                <a:latin typeface="PT Sans"/>
                <a:ea typeface="PT Sans"/>
                <a:cs typeface="PT Sans"/>
                <a:sym typeface="PT Sans"/>
              </a:rPr>
              <a:t> 2–4 sentences. </a:t>
            </a:r>
          </a:p>
          <a:p>
            <a:pPr marL="453390" lvl="1" indent="-226695" algn="l">
              <a:lnSpc>
                <a:spcPts val="2940"/>
              </a:lnSpc>
              <a:buFont typeface="Arial"/>
              <a:buChar char="•"/>
            </a:pPr>
            <a:r>
              <a:rPr lang="en-US" sz="2100" b="1">
                <a:solidFill>
                  <a:srgbClr val="17365F"/>
                </a:solidFill>
                <a:latin typeface="PT Sans Bold"/>
                <a:ea typeface="PT Sans Bold"/>
                <a:cs typeface="PT Sans Bold"/>
                <a:sym typeface="PT Sans Bold"/>
              </a:rPr>
              <a:t>Tip:</a:t>
            </a:r>
            <a:r>
              <a:rPr lang="en-US" sz="2100">
                <a:solidFill>
                  <a:srgbClr val="000000"/>
                </a:solidFill>
                <a:latin typeface="PT Sans"/>
                <a:ea typeface="PT Sans"/>
                <a:cs typeface="PT Sans"/>
                <a:sym typeface="PT Sans"/>
              </a:rPr>
              <a:t> this section should feel like “you get it.”</a:t>
            </a:r>
          </a:p>
        </p:txBody>
      </p:sp>
      <p:sp>
        <p:nvSpPr>
          <p:cNvPr id="7" name="TextBox 7"/>
          <p:cNvSpPr txBox="1"/>
          <p:nvPr/>
        </p:nvSpPr>
        <p:spPr>
          <a:xfrm>
            <a:off x="9719068" y="3068141"/>
            <a:ext cx="7776126" cy="1470660"/>
          </a:xfrm>
          <a:prstGeom prst="rect">
            <a:avLst/>
          </a:prstGeom>
        </p:spPr>
        <p:txBody>
          <a:bodyPr lIns="0" tIns="0" rIns="0" bIns="0" rtlCol="0" anchor="t">
            <a:spAutoFit/>
          </a:bodyPr>
          <a:lstStyle/>
          <a:p>
            <a:pPr algn="l">
              <a:lnSpc>
                <a:spcPts val="2940"/>
              </a:lnSpc>
            </a:pPr>
            <a:r>
              <a:rPr lang="en-US" sz="2100" b="1">
                <a:solidFill>
                  <a:srgbClr val="17365F"/>
                </a:solidFill>
                <a:latin typeface="PT Sans Bold"/>
                <a:ea typeface="PT Sans Bold"/>
                <a:cs typeface="PT Sans Bold"/>
                <a:sym typeface="PT Sans Bold"/>
              </a:rPr>
              <a:t>Example: </a:t>
            </a:r>
          </a:p>
          <a:p>
            <a:pPr marL="453390" lvl="1" indent="-226695" algn="l">
              <a:lnSpc>
                <a:spcPts val="2940"/>
              </a:lnSpc>
              <a:buFont typeface="Arial"/>
              <a:buChar char="•"/>
            </a:pPr>
            <a:r>
              <a:rPr lang="en-US" sz="2100">
                <a:solidFill>
                  <a:srgbClr val="000000"/>
                </a:solidFill>
                <a:latin typeface="PT Sans"/>
                <a:ea typeface="PT Sans"/>
                <a:cs typeface="PT Sans"/>
                <a:sym typeface="PT Sans"/>
              </a:rPr>
              <a:t>“Hospitals often struggle with safe discharge when patients don’t have stable housing. This can lead to longer stays and avoidable readmissions.”</a:t>
            </a:r>
          </a:p>
        </p:txBody>
      </p:sp>
      <p:sp>
        <p:nvSpPr>
          <p:cNvPr id="8" name="TextBox 8"/>
          <p:cNvSpPr txBox="1"/>
          <p:nvPr/>
        </p:nvSpPr>
        <p:spPr>
          <a:xfrm>
            <a:off x="2753936" y="826102"/>
            <a:ext cx="11817305" cy="915035"/>
          </a:xfrm>
          <a:prstGeom prst="rect">
            <a:avLst/>
          </a:prstGeom>
        </p:spPr>
        <p:txBody>
          <a:bodyPr lIns="0" tIns="0" rIns="0" bIns="0" rtlCol="0" anchor="t">
            <a:spAutoFit/>
          </a:bodyPr>
          <a:lstStyle/>
          <a:p>
            <a:pPr algn="l">
              <a:lnSpc>
                <a:spcPts val="3639"/>
              </a:lnSpc>
              <a:spcBef>
                <a:spcPct val="0"/>
              </a:spcBef>
            </a:pPr>
            <a:r>
              <a:rPr lang="en-US" sz="2599">
                <a:solidFill>
                  <a:srgbClr val="17365F"/>
                </a:solidFill>
                <a:latin typeface="Archivo Black"/>
                <a:ea typeface="Archivo Black"/>
                <a:cs typeface="Archivo Black"/>
                <a:sym typeface="Archivo Black"/>
              </a:rPr>
              <a:t>Lead with audience needs. Define the problem you’re solving (why this matters)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633914"/>
            <a:chOff x="0" y="0"/>
            <a:chExt cx="27176102" cy="3914015"/>
          </a:xfrm>
        </p:grpSpPr>
        <p:sp>
          <p:nvSpPr>
            <p:cNvPr id="3" name="Freeform 3"/>
            <p:cNvSpPr/>
            <p:nvPr/>
          </p:nvSpPr>
          <p:spPr>
            <a:xfrm>
              <a:off x="0" y="0"/>
              <a:ext cx="27175764" cy="3913967"/>
            </a:xfrm>
            <a:custGeom>
              <a:avLst/>
              <a:gdLst/>
              <a:ahLst/>
              <a:cxnLst/>
              <a:rect l="l" t="t" r="r" b="b"/>
              <a:pathLst>
                <a:path w="27175764" h="3913967">
                  <a:moveTo>
                    <a:pt x="0" y="0"/>
                  </a:moveTo>
                  <a:lnTo>
                    <a:pt x="27175764" y="0"/>
                  </a:lnTo>
                  <a:lnTo>
                    <a:pt x="27175764" y="3913967"/>
                  </a:lnTo>
                  <a:lnTo>
                    <a:pt x="0" y="3913967"/>
                  </a:lnTo>
                  <a:close/>
                </a:path>
              </a:pathLst>
            </a:custGeom>
            <a:solidFill>
              <a:srgbClr val="F0F4FA"/>
            </a:solidFill>
          </p:spPr>
          <p:txBody>
            <a:bodyPr/>
            <a:lstStyle/>
            <a:p>
              <a:endParaRPr lang="en-US"/>
            </a:p>
          </p:txBody>
        </p:sp>
      </p:grpSp>
      <p:sp>
        <p:nvSpPr>
          <p:cNvPr id="4" name="TextBox 4"/>
          <p:cNvSpPr txBox="1"/>
          <p:nvPr/>
        </p:nvSpPr>
        <p:spPr>
          <a:xfrm>
            <a:off x="1028700" y="2906216"/>
            <a:ext cx="8303947" cy="7106920"/>
          </a:xfrm>
          <a:prstGeom prst="rect">
            <a:avLst/>
          </a:prstGeom>
        </p:spPr>
        <p:txBody>
          <a:bodyPr lIns="0" tIns="0" rIns="0" bIns="0" rtlCol="0" anchor="t">
            <a:spAutoFit/>
          </a:bodyPr>
          <a:lstStyle/>
          <a:p>
            <a:pPr algn="l">
              <a:lnSpc>
                <a:spcPts val="3220"/>
              </a:lnSpc>
            </a:pPr>
            <a:r>
              <a:rPr lang="en-US" sz="2300" b="1">
                <a:solidFill>
                  <a:srgbClr val="B622BA"/>
                </a:solidFill>
                <a:latin typeface="PT Sans Bold"/>
                <a:ea typeface="PT Sans Bold"/>
                <a:cs typeface="PT Sans Bold"/>
                <a:sym typeface="PT Sans Bold"/>
              </a:rPr>
              <a:t>Goal: Position medical respite as a direct answer to </a:t>
            </a:r>
          </a:p>
          <a:p>
            <a:pPr algn="l">
              <a:lnSpc>
                <a:spcPts val="3220"/>
              </a:lnSpc>
            </a:pPr>
            <a:r>
              <a:rPr lang="en-US" sz="2300" b="1">
                <a:solidFill>
                  <a:srgbClr val="B622BA"/>
                </a:solidFill>
                <a:latin typeface="PT Sans Bold"/>
                <a:ea typeface="PT Sans Bold"/>
                <a:cs typeface="PT Sans Bold"/>
                <a:sym typeface="PT Sans Bold"/>
              </a:rPr>
              <a:t>those problems.</a:t>
            </a:r>
          </a:p>
          <a:p>
            <a:pPr algn="l">
              <a:lnSpc>
                <a:spcPts val="2940"/>
              </a:lnSpc>
            </a:pPr>
            <a:endParaRPr lang="en-US" sz="2300" b="1">
              <a:solidFill>
                <a:srgbClr val="B622BA"/>
              </a:solidFill>
              <a:latin typeface="PT Sans Bold"/>
              <a:ea typeface="PT Sans Bold"/>
              <a:cs typeface="PT Sans Bold"/>
              <a:sym typeface="PT Sans Bold"/>
            </a:endParaRPr>
          </a:p>
          <a:p>
            <a:pPr marL="453392" lvl="1" indent="-226696" algn="l">
              <a:lnSpc>
                <a:spcPts val="2940"/>
              </a:lnSpc>
              <a:buFont typeface="Arial"/>
              <a:buChar char="•"/>
            </a:pPr>
            <a:r>
              <a:rPr lang="en-US" sz="2100" b="1">
                <a:solidFill>
                  <a:srgbClr val="17365F"/>
                </a:solidFill>
                <a:latin typeface="PT Sans Bold"/>
                <a:ea typeface="PT Sans Bold"/>
                <a:cs typeface="PT Sans Bold"/>
                <a:sym typeface="PT Sans Bold"/>
              </a:rPr>
              <a:t>Connect explicitly back to the challenges:</a:t>
            </a:r>
          </a:p>
          <a:p>
            <a:pPr marL="906783" lvl="2" indent="-302261" algn="l">
              <a:lnSpc>
                <a:spcPts val="2940"/>
              </a:lnSpc>
              <a:buFont typeface="Arial"/>
              <a:buChar char="⚬"/>
            </a:pPr>
            <a:r>
              <a:rPr lang="en-US" sz="2100">
                <a:solidFill>
                  <a:srgbClr val="000000"/>
                </a:solidFill>
                <a:latin typeface="PT Sans"/>
                <a:ea typeface="PT Sans"/>
                <a:cs typeface="PT Sans"/>
                <a:sym typeface="PT Sans"/>
              </a:rPr>
              <a:t>Safe discharge option</a:t>
            </a:r>
          </a:p>
          <a:p>
            <a:pPr marL="906783" lvl="2" indent="-302261" algn="l">
              <a:lnSpc>
                <a:spcPts val="2940"/>
              </a:lnSpc>
              <a:buFont typeface="Arial"/>
              <a:buChar char="⚬"/>
            </a:pPr>
            <a:r>
              <a:rPr lang="en-US" sz="2100">
                <a:solidFill>
                  <a:srgbClr val="000000"/>
                </a:solidFill>
                <a:latin typeface="PT Sans"/>
                <a:ea typeface="PT Sans"/>
                <a:cs typeface="PT Sans"/>
                <a:sym typeface="PT Sans"/>
              </a:rPr>
              <a:t>Continued medical oversight</a:t>
            </a:r>
          </a:p>
          <a:p>
            <a:pPr marL="906783" lvl="2" indent="-302261" algn="l">
              <a:lnSpc>
                <a:spcPts val="2940"/>
              </a:lnSpc>
              <a:buFont typeface="Arial"/>
              <a:buChar char="⚬"/>
            </a:pPr>
            <a:r>
              <a:rPr lang="en-US" sz="2100">
                <a:solidFill>
                  <a:srgbClr val="000000"/>
                </a:solidFill>
                <a:latin typeface="PT Sans"/>
                <a:ea typeface="PT Sans"/>
                <a:cs typeface="PT Sans"/>
                <a:sym typeface="PT Sans"/>
              </a:rPr>
              <a:t>Care coordination + social services</a:t>
            </a:r>
          </a:p>
          <a:p>
            <a:pPr marL="453392" lvl="1" indent="-226696" algn="l">
              <a:lnSpc>
                <a:spcPts val="2940"/>
              </a:lnSpc>
              <a:buFont typeface="Arial"/>
              <a:buChar char="•"/>
            </a:pPr>
            <a:r>
              <a:rPr lang="en-US" sz="2100" b="1">
                <a:solidFill>
                  <a:srgbClr val="17365F"/>
                </a:solidFill>
                <a:latin typeface="PT Sans Bold"/>
                <a:ea typeface="PT Sans Bold"/>
                <a:cs typeface="PT Sans Bold"/>
                <a:sym typeface="PT Sans Bold"/>
              </a:rPr>
              <a:t>Length:</a:t>
            </a:r>
            <a:r>
              <a:rPr lang="en-US" sz="2100">
                <a:solidFill>
                  <a:srgbClr val="000000"/>
                </a:solidFill>
                <a:latin typeface="PT Sans"/>
                <a:ea typeface="PT Sans"/>
                <a:cs typeface="PT Sans"/>
                <a:sym typeface="PT Sans"/>
              </a:rPr>
              <a:t> 2–3 sentences</a:t>
            </a:r>
          </a:p>
          <a:p>
            <a:pPr marL="453392" lvl="1" indent="-226696" algn="l">
              <a:lnSpc>
                <a:spcPts val="2940"/>
              </a:lnSpc>
              <a:buFont typeface="Arial"/>
              <a:buChar char="•"/>
            </a:pPr>
            <a:r>
              <a:rPr lang="en-US" sz="2100" b="1">
                <a:solidFill>
                  <a:srgbClr val="17365F"/>
                </a:solidFill>
                <a:latin typeface="PT Sans Bold"/>
                <a:ea typeface="PT Sans Bold"/>
                <a:cs typeface="PT Sans Bold"/>
                <a:sym typeface="PT Sans Bold"/>
              </a:rPr>
              <a:t>Tip:</a:t>
            </a:r>
            <a:r>
              <a:rPr lang="en-US" sz="2100">
                <a:solidFill>
                  <a:srgbClr val="000000"/>
                </a:solidFill>
                <a:latin typeface="PT Sans"/>
                <a:ea typeface="PT Sans"/>
                <a:cs typeface="PT Sans"/>
                <a:sym typeface="PT Sans"/>
              </a:rPr>
              <a:t> Lead with hospital priorities not your program - “don’t start with what we do, start with what they’re dealing with.”</a:t>
            </a:r>
          </a:p>
          <a:p>
            <a:pPr marL="453392" lvl="1" indent="-226696" algn="l">
              <a:lnSpc>
                <a:spcPts val="2940"/>
              </a:lnSpc>
              <a:buFont typeface="Arial"/>
              <a:buChar char="•"/>
            </a:pPr>
            <a:r>
              <a:rPr lang="en-US" sz="2100" b="1">
                <a:solidFill>
                  <a:srgbClr val="17365F"/>
                </a:solidFill>
                <a:latin typeface="PT Sans Bold"/>
                <a:ea typeface="PT Sans Bold"/>
                <a:cs typeface="PT Sans Bold"/>
                <a:sym typeface="PT Sans Bold"/>
              </a:rPr>
              <a:t>Core idea:</a:t>
            </a:r>
            <a:r>
              <a:rPr lang="en-US" sz="2100">
                <a:solidFill>
                  <a:srgbClr val="17365F"/>
                </a:solidFill>
                <a:latin typeface="PT Sans"/>
                <a:ea typeface="PT Sans"/>
                <a:cs typeface="PT Sans"/>
                <a:sym typeface="PT Sans"/>
              </a:rPr>
              <a:t> </a:t>
            </a:r>
          </a:p>
          <a:p>
            <a:pPr marL="906783" lvl="2" indent="-302261" algn="l">
              <a:lnSpc>
                <a:spcPts val="2940"/>
              </a:lnSpc>
              <a:buFont typeface="Arial"/>
              <a:buChar char="⚬"/>
            </a:pPr>
            <a:r>
              <a:rPr lang="en-US" sz="2100">
                <a:solidFill>
                  <a:srgbClr val="000000"/>
                </a:solidFill>
                <a:latin typeface="PT Sans"/>
                <a:ea typeface="PT Sans"/>
                <a:cs typeface="PT Sans"/>
                <a:sym typeface="PT Sans"/>
              </a:rPr>
              <a:t>Hospital teams are often focused on patient flow, safe discharge, readmissions and outcomes.</a:t>
            </a:r>
          </a:p>
          <a:p>
            <a:pPr marL="906783" lvl="2" indent="-302261" algn="l">
              <a:lnSpc>
                <a:spcPts val="2940"/>
              </a:lnSpc>
              <a:buFont typeface="Arial"/>
              <a:buChar char="⚬"/>
            </a:pPr>
            <a:r>
              <a:rPr lang="en-US" sz="2100">
                <a:solidFill>
                  <a:srgbClr val="000000"/>
                </a:solidFill>
                <a:latin typeface="PT Sans"/>
                <a:ea typeface="PT Sans"/>
                <a:cs typeface="PT Sans"/>
                <a:sym typeface="PT Sans"/>
              </a:rPr>
              <a:t>Start with current obstacles: discharge delays, readmissions, bed shortages </a:t>
            </a:r>
          </a:p>
          <a:p>
            <a:pPr marL="906783" lvl="2" indent="-302261" algn="l">
              <a:lnSpc>
                <a:spcPts val="2940"/>
              </a:lnSpc>
              <a:buFont typeface="Arial"/>
              <a:buChar char="⚬"/>
            </a:pPr>
            <a:r>
              <a:rPr lang="en-US" sz="2100">
                <a:solidFill>
                  <a:srgbClr val="000000"/>
                </a:solidFill>
                <a:latin typeface="PT Sans"/>
                <a:ea typeface="PT Sans"/>
                <a:cs typeface="PT Sans"/>
                <a:sym typeface="PT Sans"/>
              </a:rPr>
              <a:t>Then introduce the solution: Medical respite</a:t>
            </a:r>
          </a:p>
          <a:p>
            <a:pPr marL="453392" lvl="1" indent="-226696" algn="l">
              <a:lnSpc>
                <a:spcPts val="2940"/>
              </a:lnSpc>
              <a:buFont typeface="Arial"/>
              <a:buChar char="•"/>
            </a:pPr>
            <a:r>
              <a:rPr lang="en-US" sz="2100" b="1">
                <a:solidFill>
                  <a:srgbClr val="17365F"/>
                </a:solidFill>
                <a:latin typeface="PT Sans Bold"/>
                <a:ea typeface="PT Sans Bold"/>
                <a:cs typeface="PT Sans Bold"/>
                <a:sym typeface="PT Sans Bold"/>
              </a:rPr>
              <a:t>Tip:</a:t>
            </a:r>
            <a:r>
              <a:rPr lang="en-US" sz="2100" b="1">
                <a:solidFill>
                  <a:srgbClr val="000000"/>
                </a:solidFill>
                <a:latin typeface="PT Sans Bold"/>
                <a:ea typeface="PT Sans Bold"/>
                <a:cs typeface="PT Sans Bold"/>
                <a:sym typeface="PT Sans Bold"/>
              </a:rPr>
              <a:t> </a:t>
            </a:r>
            <a:r>
              <a:rPr lang="en-US" sz="2100">
                <a:solidFill>
                  <a:srgbClr val="000000"/>
                </a:solidFill>
                <a:latin typeface="PT Sans"/>
                <a:ea typeface="PT Sans"/>
                <a:cs typeface="PT Sans"/>
                <a:sym typeface="PT Sans"/>
              </a:rPr>
              <a:t>Use the “problem → solution → outcome” framework: structure builds persuasion - every conversation should clearly connect problem to outcome.</a:t>
            </a:r>
          </a:p>
        </p:txBody>
      </p:sp>
      <p:sp>
        <p:nvSpPr>
          <p:cNvPr id="5" name="TextBox 5"/>
          <p:cNvSpPr txBox="1"/>
          <p:nvPr/>
        </p:nvSpPr>
        <p:spPr>
          <a:xfrm>
            <a:off x="9730517" y="2915741"/>
            <a:ext cx="7764678" cy="6671310"/>
          </a:xfrm>
          <a:prstGeom prst="rect">
            <a:avLst/>
          </a:prstGeom>
        </p:spPr>
        <p:txBody>
          <a:bodyPr lIns="0" tIns="0" rIns="0" bIns="0" rtlCol="0" anchor="t">
            <a:spAutoFit/>
          </a:bodyPr>
          <a:lstStyle/>
          <a:p>
            <a:pPr marL="453392" lvl="1" indent="-226696" algn="l">
              <a:lnSpc>
                <a:spcPts val="2940"/>
              </a:lnSpc>
              <a:buFont typeface="Arial"/>
              <a:buChar char="•"/>
            </a:pPr>
            <a:r>
              <a:rPr lang="en-US" sz="2100" b="1">
                <a:solidFill>
                  <a:srgbClr val="17365F"/>
                </a:solidFill>
                <a:latin typeface="PT Sans Bold"/>
                <a:ea typeface="PT Sans Bold"/>
                <a:cs typeface="PT Sans Bold"/>
                <a:sym typeface="PT Sans Bold"/>
              </a:rPr>
              <a:t>Why this works:</a:t>
            </a:r>
            <a:r>
              <a:rPr lang="en-US" sz="2100">
                <a:solidFill>
                  <a:srgbClr val="000000"/>
                </a:solidFill>
                <a:latin typeface="PT Sans"/>
                <a:ea typeface="PT Sans"/>
                <a:cs typeface="PT Sans"/>
                <a:sym typeface="PT Sans"/>
              </a:rPr>
              <a:t> People engage when they feel understood and when information is relevant to their priorities. This is rooted in audience-centered communication and behavior change theory. In practice, lead with their challenges, not your program. Start with hospital pain points (discharge delays, readmissions), then frame everything in terms of how medical respite helps them.</a:t>
            </a:r>
          </a:p>
          <a:p>
            <a:pPr marL="453392" lvl="1" indent="-226696" algn="l">
              <a:lnSpc>
                <a:spcPts val="2940"/>
              </a:lnSpc>
              <a:buFont typeface="Arial"/>
              <a:buChar char="•"/>
            </a:pPr>
            <a:r>
              <a:rPr lang="en-US" sz="2100" b="1">
                <a:solidFill>
                  <a:srgbClr val="17365F"/>
                </a:solidFill>
                <a:latin typeface="PT Sans Bold"/>
                <a:ea typeface="PT Sans Bold"/>
                <a:cs typeface="PT Sans Bold"/>
                <a:sym typeface="PT Sans Bold"/>
              </a:rPr>
              <a:t>Simple flow:</a:t>
            </a:r>
          </a:p>
          <a:p>
            <a:pPr marL="906783" lvl="2" indent="-302261" algn="l">
              <a:lnSpc>
                <a:spcPts val="2940"/>
              </a:lnSpc>
              <a:buFont typeface="Arial"/>
              <a:buChar char="⚬"/>
            </a:pPr>
            <a:r>
              <a:rPr lang="en-US" sz="2100">
                <a:solidFill>
                  <a:srgbClr val="000000"/>
                </a:solidFill>
                <a:latin typeface="PT Sans"/>
                <a:ea typeface="PT Sans"/>
                <a:cs typeface="PT Sans"/>
                <a:sym typeface="PT Sans"/>
              </a:rPr>
              <a:t>Problem hospitals face </a:t>
            </a:r>
          </a:p>
          <a:p>
            <a:pPr marL="906783" lvl="2" indent="-302261" algn="l">
              <a:lnSpc>
                <a:spcPts val="2940"/>
              </a:lnSpc>
              <a:buFont typeface="Arial"/>
              <a:buChar char="⚬"/>
            </a:pPr>
            <a:r>
              <a:rPr lang="en-US" sz="2100">
                <a:solidFill>
                  <a:srgbClr val="000000"/>
                </a:solidFill>
                <a:latin typeface="PT Sans"/>
                <a:ea typeface="PT Sans"/>
                <a:cs typeface="PT Sans"/>
                <a:sym typeface="PT Sans"/>
              </a:rPr>
              <a:t>How respite solves it </a:t>
            </a:r>
          </a:p>
          <a:p>
            <a:pPr marL="906783" lvl="2" indent="-302261" algn="l">
              <a:lnSpc>
                <a:spcPts val="2940"/>
              </a:lnSpc>
              <a:buFont typeface="Arial"/>
              <a:buChar char="⚬"/>
            </a:pPr>
            <a:r>
              <a:rPr lang="en-US" sz="2100">
                <a:solidFill>
                  <a:srgbClr val="000000"/>
                </a:solidFill>
                <a:latin typeface="PT Sans"/>
                <a:ea typeface="PT Sans"/>
                <a:cs typeface="PT Sans"/>
                <a:sym typeface="PT Sans"/>
              </a:rPr>
              <a:t>What improves as a result </a:t>
            </a:r>
          </a:p>
          <a:p>
            <a:pPr marL="453392" lvl="1" indent="-226696" algn="l">
              <a:lnSpc>
                <a:spcPts val="2940"/>
              </a:lnSpc>
              <a:buFont typeface="Arial"/>
              <a:buChar char="•"/>
            </a:pPr>
            <a:r>
              <a:rPr lang="en-US" sz="2100" b="1">
                <a:solidFill>
                  <a:srgbClr val="17365F"/>
                </a:solidFill>
                <a:latin typeface="PT Sans Bold"/>
                <a:ea typeface="PT Sans Bold"/>
                <a:cs typeface="PT Sans Bold"/>
                <a:sym typeface="PT Sans Bold"/>
              </a:rPr>
              <a:t>Example:</a:t>
            </a:r>
            <a:r>
              <a:rPr lang="en-US" sz="2100" b="1">
                <a:solidFill>
                  <a:srgbClr val="000000"/>
                </a:solidFill>
                <a:latin typeface="PT Sans Bold"/>
                <a:ea typeface="PT Sans Bold"/>
                <a:cs typeface="PT Sans Bold"/>
                <a:sym typeface="PT Sans Bold"/>
              </a:rPr>
              <a:t> </a:t>
            </a:r>
            <a:r>
              <a:rPr lang="en-US" sz="2100">
                <a:solidFill>
                  <a:srgbClr val="000000"/>
                </a:solidFill>
                <a:latin typeface="PT Sans"/>
                <a:ea typeface="PT Sans"/>
                <a:cs typeface="PT Sans"/>
                <a:sym typeface="PT Sans"/>
              </a:rPr>
              <a:t>“Hospitals are challenged by delays in discharging patients due to lack of safe placement. As a result, there is an increase in patient readmissions and added strain put on hospital resources, like bed capacity and care coordination. Medical respite programs provide a safe, supervised environment where patients can recover while accessing medical care and support services, helping hospitals discharge patients safely and efficiently.”</a:t>
            </a:r>
          </a:p>
        </p:txBody>
      </p:sp>
      <p:sp>
        <p:nvSpPr>
          <p:cNvPr id="6" name="TextBox 6"/>
          <p:cNvSpPr txBox="1"/>
          <p:nvPr/>
        </p:nvSpPr>
        <p:spPr>
          <a:xfrm>
            <a:off x="2699794" y="790542"/>
            <a:ext cx="10190974" cy="986155"/>
          </a:xfrm>
          <a:prstGeom prst="rect">
            <a:avLst/>
          </a:prstGeom>
        </p:spPr>
        <p:txBody>
          <a:bodyPr lIns="0" tIns="0" rIns="0" bIns="0" rtlCol="0" anchor="t">
            <a:spAutoFit/>
          </a:bodyPr>
          <a:lstStyle/>
          <a:p>
            <a:pPr algn="l">
              <a:lnSpc>
                <a:spcPts val="3919"/>
              </a:lnSpc>
              <a:spcBef>
                <a:spcPct val="0"/>
              </a:spcBef>
            </a:pPr>
            <a:r>
              <a:rPr lang="en-US" sz="2799">
                <a:solidFill>
                  <a:srgbClr val="17365F"/>
                </a:solidFill>
                <a:latin typeface="Archivo Black"/>
                <a:ea typeface="Archivo Black"/>
                <a:cs typeface="Archivo Black"/>
                <a:sym typeface="Archivo Black"/>
              </a:rPr>
              <a:t>Focus on partnership, not pressure. Introduce medical respite as the solution.</a:t>
            </a:r>
          </a:p>
        </p:txBody>
      </p:sp>
      <p:sp>
        <p:nvSpPr>
          <p:cNvPr id="7" name="Freeform 7"/>
          <p:cNvSpPr/>
          <p:nvPr/>
        </p:nvSpPr>
        <p:spPr>
          <a:xfrm>
            <a:off x="1012210" y="678711"/>
            <a:ext cx="1492497" cy="1276492"/>
          </a:xfrm>
          <a:custGeom>
            <a:avLst/>
            <a:gdLst/>
            <a:ahLst/>
            <a:cxnLst/>
            <a:rect l="l" t="t" r="r" b="b"/>
            <a:pathLst>
              <a:path w="1492497" h="1276492">
                <a:moveTo>
                  <a:pt x="0" y="0"/>
                </a:moveTo>
                <a:lnTo>
                  <a:pt x="1492498" y="0"/>
                </a:lnTo>
                <a:lnTo>
                  <a:pt x="1492498" y="1276492"/>
                </a:lnTo>
                <a:lnTo>
                  <a:pt x="0" y="1276492"/>
                </a:lnTo>
                <a:lnTo>
                  <a:pt x="0" y="0"/>
                </a:lnTo>
                <a:close/>
              </a:path>
            </a:pathLst>
          </a:custGeom>
          <a:blipFill>
            <a:blip r:embed="rId2"/>
            <a:stretch>
              <a:fillRect l="-474720" t="-22738" r="-33164" b="-410324"/>
            </a:stretch>
          </a:blipFill>
        </p:spPr>
        <p:txBody>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633914"/>
            <a:chOff x="0" y="0"/>
            <a:chExt cx="27176102" cy="3914015"/>
          </a:xfrm>
        </p:grpSpPr>
        <p:sp>
          <p:nvSpPr>
            <p:cNvPr id="3" name="Freeform 3"/>
            <p:cNvSpPr/>
            <p:nvPr/>
          </p:nvSpPr>
          <p:spPr>
            <a:xfrm>
              <a:off x="0" y="0"/>
              <a:ext cx="27175764" cy="3913967"/>
            </a:xfrm>
            <a:custGeom>
              <a:avLst/>
              <a:gdLst/>
              <a:ahLst/>
              <a:cxnLst/>
              <a:rect l="l" t="t" r="r" b="b"/>
              <a:pathLst>
                <a:path w="27175764" h="3913967">
                  <a:moveTo>
                    <a:pt x="0" y="0"/>
                  </a:moveTo>
                  <a:lnTo>
                    <a:pt x="27175764" y="0"/>
                  </a:lnTo>
                  <a:lnTo>
                    <a:pt x="27175764" y="3913967"/>
                  </a:lnTo>
                  <a:lnTo>
                    <a:pt x="0" y="3913967"/>
                  </a:lnTo>
                  <a:close/>
                </a:path>
              </a:pathLst>
            </a:custGeom>
            <a:solidFill>
              <a:srgbClr val="F0F4FA"/>
            </a:solidFill>
          </p:spPr>
          <p:txBody>
            <a:bodyPr/>
            <a:lstStyle/>
            <a:p>
              <a:endParaRPr lang="en-US"/>
            </a:p>
          </p:txBody>
        </p:sp>
      </p:grpSp>
      <p:sp>
        <p:nvSpPr>
          <p:cNvPr id="4" name="TextBox 4"/>
          <p:cNvSpPr txBox="1"/>
          <p:nvPr/>
        </p:nvSpPr>
        <p:spPr>
          <a:xfrm>
            <a:off x="1028700" y="2963366"/>
            <a:ext cx="8303947" cy="6365240"/>
          </a:xfrm>
          <a:prstGeom prst="rect">
            <a:avLst/>
          </a:prstGeom>
        </p:spPr>
        <p:txBody>
          <a:bodyPr lIns="0" tIns="0" rIns="0" bIns="0" rtlCol="0" anchor="t">
            <a:spAutoFit/>
          </a:bodyPr>
          <a:lstStyle/>
          <a:p>
            <a:pPr algn="l">
              <a:lnSpc>
                <a:spcPts val="3220"/>
              </a:lnSpc>
            </a:pPr>
            <a:r>
              <a:rPr lang="en-US" sz="2300" b="1">
                <a:solidFill>
                  <a:srgbClr val="B622BA"/>
                </a:solidFill>
                <a:latin typeface="PT Sans Bold"/>
                <a:ea typeface="PT Sans Bold"/>
                <a:cs typeface="PT Sans Bold"/>
                <a:sym typeface="PT Sans Bold"/>
              </a:rPr>
              <a:t>Goal: appeal to audience’s quality priorities. </a:t>
            </a:r>
          </a:p>
          <a:p>
            <a:pPr algn="l">
              <a:lnSpc>
                <a:spcPts val="2660"/>
              </a:lnSpc>
            </a:pPr>
            <a:endParaRPr lang="en-US" sz="2300" b="1">
              <a:solidFill>
                <a:srgbClr val="B622BA"/>
              </a:solidFill>
              <a:latin typeface="PT Sans Bold"/>
              <a:ea typeface="PT Sans Bold"/>
              <a:cs typeface="PT Sans Bold"/>
              <a:sym typeface="PT Sans Bold"/>
            </a:endParaRPr>
          </a:p>
          <a:p>
            <a:pPr marL="431801" lvl="1" indent="-215900" algn="l">
              <a:lnSpc>
                <a:spcPts val="2800"/>
              </a:lnSpc>
              <a:buFont typeface="Arial"/>
              <a:buChar char="•"/>
            </a:pPr>
            <a:r>
              <a:rPr lang="en-US" sz="2000" b="1">
                <a:solidFill>
                  <a:srgbClr val="17365F"/>
                </a:solidFill>
                <a:latin typeface="PT Sans Bold"/>
                <a:ea typeface="PT Sans Bold"/>
                <a:cs typeface="PT Sans Bold"/>
                <a:sym typeface="PT Sans Bold"/>
              </a:rPr>
              <a:t>Include outcomes like:</a:t>
            </a:r>
          </a:p>
          <a:p>
            <a:pPr marL="863601" lvl="2" indent="-287867" algn="l">
              <a:lnSpc>
                <a:spcPts val="2800"/>
              </a:lnSpc>
              <a:buFont typeface="Arial"/>
              <a:buChar char="⚬"/>
            </a:pPr>
            <a:r>
              <a:rPr lang="en-US" sz="2000">
                <a:solidFill>
                  <a:srgbClr val="000000"/>
                </a:solidFill>
                <a:latin typeface="PT Sans"/>
                <a:ea typeface="PT Sans"/>
                <a:cs typeface="PT Sans"/>
                <a:sym typeface="PT Sans"/>
              </a:rPr>
              <a:t>Transition to long term stability </a:t>
            </a:r>
          </a:p>
          <a:p>
            <a:pPr marL="863601" lvl="2" indent="-287867" algn="l">
              <a:lnSpc>
                <a:spcPts val="2800"/>
              </a:lnSpc>
              <a:buFont typeface="Arial"/>
              <a:buChar char="⚬"/>
            </a:pPr>
            <a:r>
              <a:rPr lang="en-US" sz="2000">
                <a:solidFill>
                  <a:srgbClr val="000000"/>
                </a:solidFill>
                <a:latin typeface="PT Sans"/>
                <a:ea typeface="PT Sans"/>
                <a:cs typeface="PT Sans"/>
                <a:sym typeface="PT Sans"/>
              </a:rPr>
              <a:t>Reduced readmission rates – indicates successful recovery</a:t>
            </a:r>
          </a:p>
          <a:p>
            <a:pPr marL="863601" lvl="2" indent="-287867" algn="l">
              <a:lnSpc>
                <a:spcPts val="2800"/>
              </a:lnSpc>
              <a:buFont typeface="Arial"/>
              <a:buChar char="⚬"/>
            </a:pPr>
            <a:r>
              <a:rPr lang="en-US" sz="2000">
                <a:solidFill>
                  <a:srgbClr val="000000"/>
                </a:solidFill>
                <a:latin typeface="PT Sans"/>
                <a:ea typeface="PT Sans"/>
                <a:cs typeface="PT Sans"/>
                <a:sym typeface="PT Sans"/>
              </a:rPr>
              <a:t>Increased utilization of outpatient services – indicates connection to follow up/chronic care management to avoid readmission</a:t>
            </a:r>
          </a:p>
          <a:p>
            <a:pPr marL="1295402" lvl="3" indent="-323850" algn="l">
              <a:lnSpc>
                <a:spcPts val="2800"/>
              </a:lnSpc>
              <a:buFont typeface="Arial"/>
              <a:buChar char="￭"/>
            </a:pPr>
            <a:r>
              <a:rPr lang="en-US" sz="2000" b="1">
                <a:solidFill>
                  <a:srgbClr val="17365F"/>
                </a:solidFill>
                <a:latin typeface="PT Sans Bold"/>
                <a:ea typeface="PT Sans Bold"/>
                <a:cs typeface="PT Sans Bold"/>
                <a:sym typeface="PT Sans Bold"/>
              </a:rPr>
              <a:t>Note:</a:t>
            </a:r>
            <a:r>
              <a:rPr lang="en-US" sz="2000">
                <a:solidFill>
                  <a:srgbClr val="000000"/>
                </a:solidFill>
                <a:latin typeface="PT Sans"/>
                <a:ea typeface="PT Sans"/>
                <a:cs typeface="PT Sans"/>
                <a:sym typeface="PT Sans"/>
              </a:rPr>
              <a:t> Both 2 &amp; 3 lead to cost savings</a:t>
            </a:r>
          </a:p>
          <a:p>
            <a:pPr marL="431801" lvl="1" indent="-215900" algn="l">
              <a:lnSpc>
                <a:spcPts val="2800"/>
              </a:lnSpc>
              <a:buFont typeface="Arial"/>
              <a:buChar char="•"/>
            </a:pPr>
            <a:r>
              <a:rPr lang="en-US" sz="2000" b="1">
                <a:solidFill>
                  <a:srgbClr val="17365F"/>
                </a:solidFill>
                <a:latin typeface="PT Sans Bold"/>
                <a:ea typeface="PT Sans Bold"/>
                <a:cs typeface="PT Sans Bold"/>
                <a:sym typeface="PT Sans Bold"/>
              </a:rPr>
              <a:t>Length:</a:t>
            </a:r>
            <a:r>
              <a:rPr lang="en-US" sz="2000" b="1">
                <a:solidFill>
                  <a:srgbClr val="000000"/>
                </a:solidFill>
                <a:latin typeface="PT Sans Bold"/>
                <a:ea typeface="PT Sans Bold"/>
                <a:cs typeface="PT Sans Bold"/>
                <a:sym typeface="PT Sans Bold"/>
              </a:rPr>
              <a:t> </a:t>
            </a:r>
            <a:r>
              <a:rPr lang="en-US" sz="2000">
                <a:solidFill>
                  <a:srgbClr val="000000"/>
                </a:solidFill>
                <a:latin typeface="PT Sans"/>
                <a:ea typeface="PT Sans"/>
                <a:cs typeface="PT Sans"/>
                <a:sym typeface="PT Sans"/>
              </a:rPr>
              <a:t>2–4 sentences or 3–5 bullets</a:t>
            </a:r>
          </a:p>
          <a:p>
            <a:pPr marL="431801" lvl="1" indent="-215900" algn="l">
              <a:lnSpc>
                <a:spcPts val="2800"/>
              </a:lnSpc>
              <a:buFont typeface="Arial"/>
              <a:buChar char="•"/>
            </a:pPr>
            <a:r>
              <a:rPr lang="en-US" sz="2000" b="1">
                <a:solidFill>
                  <a:srgbClr val="17365F"/>
                </a:solidFill>
                <a:latin typeface="PT Sans Bold"/>
                <a:ea typeface="PT Sans Bold"/>
                <a:cs typeface="PT Sans Bold"/>
                <a:sym typeface="PT Sans Bold"/>
              </a:rPr>
              <a:t>Tip: </a:t>
            </a:r>
            <a:r>
              <a:rPr lang="en-US" sz="2000">
                <a:solidFill>
                  <a:srgbClr val="000000"/>
                </a:solidFill>
                <a:latin typeface="PT Sans"/>
                <a:ea typeface="PT Sans"/>
                <a:cs typeface="PT Sans"/>
                <a:sym typeface="PT Sans"/>
              </a:rPr>
              <a:t>Before starting a conversation, take a moment to identify your audience. Adjusting your message to match their priorities increases understanding, trust, and follow-through.</a:t>
            </a:r>
          </a:p>
          <a:p>
            <a:pPr marL="863601" lvl="2" indent="-287867" algn="l">
              <a:lnSpc>
                <a:spcPts val="2800"/>
              </a:lnSpc>
              <a:buFont typeface="Arial"/>
              <a:buChar char="⚬"/>
            </a:pPr>
            <a:r>
              <a:rPr lang="en-US" sz="2000">
                <a:solidFill>
                  <a:srgbClr val="000000"/>
                </a:solidFill>
                <a:latin typeface="PT Sans"/>
                <a:ea typeface="PT Sans"/>
                <a:cs typeface="PT Sans"/>
                <a:sym typeface="PT Sans"/>
              </a:rPr>
              <a:t> i. Core idea: Clinicians, case managers, and executives each listening for different priorities.</a:t>
            </a:r>
          </a:p>
          <a:p>
            <a:pPr marL="1295402" lvl="3" indent="-323850" algn="l">
              <a:lnSpc>
                <a:spcPts val="2800"/>
              </a:lnSpc>
              <a:buFont typeface="Arial"/>
              <a:buChar char="￭"/>
            </a:pPr>
            <a:r>
              <a:rPr lang="en-US" sz="2000">
                <a:solidFill>
                  <a:srgbClr val="000000"/>
                </a:solidFill>
                <a:latin typeface="PT Sans"/>
                <a:ea typeface="PT Sans"/>
                <a:cs typeface="PT Sans"/>
                <a:sym typeface="PT Sans"/>
              </a:rPr>
              <a:t>Clinicians: patient outcomes, continuity of care</a:t>
            </a:r>
          </a:p>
          <a:p>
            <a:pPr marL="1295402" lvl="3" indent="-323850" algn="l">
              <a:lnSpc>
                <a:spcPts val="2800"/>
              </a:lnSpc>
              <a:buFont typeface="Arial"/>
              <a:buChar char="￭"/>
            </a:pPr>
            <a:r>
              <a:rPr lang="en-US" sz="2000">
                <a:solidFill>
                  <a:srgbClr val="000000"/>
                </a:solidFill>
                <a:latin typeface="PT Sans"/>
                <a:ea typeface="PT Sans"/>
                <a:cs typeface="PT Sans"/>
                <a:sym typeface="PT Sans"/>
              </a:rPr>
              <a:t>Case managers/discharge planners: logistics, eligibility, ease of referral</a:t>
            </a:r>
          </a:p>
          <a:p>
            <a:pPr marL="1295402" lvl="3" indent="-323850" algn="l">
              <a:lnSpc>
                <a:spcPts val="2800"/>
              </a:lnSpc>
              <a:buFont typeface="Arial"/>
              <a:buChar char="￭"/>
            </a:pPr>
            <a:r>
              <a:rPr lang="en-US" sz="2000">
                <a:solidFill>
                  <a:srgbClr val="000000"/>
                </a:solidFill>
                <a:latin typeface="PT Sans"/>
                <a:ea typeface="PT Sans"/>
                <a:cs typeface="PT Sans"/>
                <a:sym typeface="PT Sans"/>
              </a:rPr>
              <a:t>Executives: cost, efficiency, system impact</a:t>
            </a:r>
          </a:p>
        </p:txBody>
      </p:sp>
      <p:sp>
        <p:nvSpPr>
          <p:cNvPr id="5" name="TextBox 5"/>
          <p:cNvSpPr txBox="1"/>
          <p:nvPr/>
        </p:nvSpPr>
        <p:spPr>
          <a:xfrm>
            <a:off x="9719068" y="2972891"/>
            <a:ext cx="7776126" cy="7157280"/>
          </a:xfrm>
          <a:prstGeom prst="rect">
            <a:avLst/>
          </a:prstGeom>
        </p:spPr>
        <p:txBody>
          <a:bodyPr wrap="square" lIns="0" tIns="0" rIns="0" bIns="0" rtlCol="0" anchor="t">
            <a:spAutoFit/>
          </a:bodyPr>
          <a:lstStyle/>
          <a:p>
            <a:pPr marL="431801" lvl="1" indent="-215900" algn="l">
              <a:lnSpc>
                <a:spcPts val="2800"/>
              </a:lnSpc>
              <a:buFont typeface="Arial"/>
              <a:buChar char="•"/>
            </a:pPr>
            <a:r>
              <a:rPr lang="en-US" sz="2000" b="1" dirty="0">
                <a:solidFill>
                  <a:srgbClr val="17365F"/>
                </a:solidFill>
                <a:latin typeface="PT Sans Bold"/>
                <a:ea typeface="PT Sans Bold"/>
                <a:cs typeface="PT Sans Bold"/>
                <a:sym typeface="PT Sans Bold"/>
              </a:rPr>
              <a:t>Why this works: </a:t>
            </a:r>
            <a:r>
              <a:rPr lang="en-US" sz="2000" dirty="0">
                <a:solidFill>
                  <a:srgbClr val="000000"/>
                </a:solidFill>
                <a:latin typeface="PT Sans"/>
                <a:ea typeface="PT Sans"/>
                <a:cs typeface="PT Sans"/>
                <a:sym typeface="PT Sans"/>
              </a:rPr>
              <a:t>Decision-makers filter everything through value and impact. Tailor your message to each audience type and emphasize benefits that match their role (clinicians: patient outcomes, administrators: cost &amp; efficiency, staff: ease of workflow).</a:t>
            </a:r>
          </a:p>
          <a:p>
            <a:pPr marL="431801" lvl="1" indent="-215900" algn="l">
              <a:lnSpc>
                <a:spcPts val="2800"/>
              </a:lnSpc>
              <a:buFont typeface="Arial"/>
              <a:buChar char="•"/>
            </a:pPr>
            <a:r>
              <a:rPr lang="en-US" sz="2000" b="1" dirty="0">
                <a:solidFill>
                  <a:srgbClr val="17365F"/>
                </a:solidFill>
                <a:latin typeface="PT Sans Bold"/>
                <a:ea typeface="PT Sans Bold"/>
                <a:cs typeface="PT Sans Bold"/>
                <a:sym typeface="PT Sans Bold"/>
              </a:rPr>
              <a:t>Examples:</a:t>
            </a:r>
          </a:p>
          <a:p>
            <a:pPr marL="863601" lvl="2" indent="-287867" algn="l">
              <a:lnSpc>
                <a:spcPts val="2800"/>
              </a:lnSpc>
              <a:buFont typeface="Arial"/>
              <a:buChar char="⚬"/>
            </a:pPr>
            <a:r>
              <a:rPr lang="en-US" sz="2000" dirty="0">
                <a:solidFill>
                  <a:srgbClr val="000000"/>
                </a:solidFill>
                <a:latin typeface="PT Sans"/>
                <a:ea typeface="PT Sans"/>
                <a:cs typeface="PT Sans"/>
                <a:sym typeface="PT Sans"/>
              </a:rPr>
              <a:t>Clinicians:</a:t>
            </a:r>
          </a:p>
          <a:p>
            <a:pPr marL="1295402" lvl="3" indent="-323850" algn="l">
              <a:lnSpc>
                <a:spcPts val="2800"/>
              </a:lnSpc>
              <a:buFont typeface="Arial"/>
              <a:buChar char="￭"/>
            </a:pPr>
            <a:r>
              <a:rPr lang="en-US" sz="2000" dirty="0">
                <a:solidFill>
                  <a:srgbClr val="000000"/>
                </a:solidFill>
                <a:latin typeface="PT Sans"/>
                <a:ea typeface="PT Sans"/>
                <a:cs typeface="PT Sans"/>
                <a:sym typeface="PT Sans"/>
              </a:rPr>
              <a:t>“Supports recovery after discharge” </a:t>
            </a:r>
          </a:p>
          <a:p>
            <a:pPr marL="1295402" lvl="3" indent="-323850" algn="l">
              <a:lnSpc>
                <a:spcPts val="2800"/>
              </a:lnSpc>
              <a:buFont typeface="Arial"/>
              <a:buChar char="￭"/>
            </a:pPr>
            <a:r>
              <a:rPr lang="en-US" sz="2000" dirty="0">
                <a:solidFill>
                  <a:srgbClr val="000000"/>
                </a:solidFill>
                <a:latin typeface="PT Sans"/>
                <a:ea typeface="PT Sans"/>
                <a:cs typeface="PT Sans"/>
                <a:sym typeface="PT Sans"/>
              </a:rPr>
              <a:t>“Reduces risk of complications” </a:t>
            </a:r>
          </a:p>
          <a:p>
            <a:pPr marL="1295402" lvl="3" indent="-323850" algn="l">
              <a:lnSpc>
                <a:spcPts val="2800"/>
              </a:lnSpc>
              <a:buFont typeface="Arial"/>
              <a:buChar char="￭"/>
            </a:pPr>
            <a:r>
              <a:rPr lang="en-US" sz="2000" dirty="0">
                <a:solidFill>
                  <a:srgbClr val="000000"/>
                </a:solidFill>
                <a:latin typeface="PT Sans"/>
                <a:ea typeface="PT Sans"/>
                <a:cs typeface="PT Sans"/>
                <a:sym typeface="PT Sans"/>
              </a:rPr>
              <a:t>“Maintains continuity of care” </a:t>
            </a:r>
          </a:p>
          <a:p>
            <a:pPr marL="1295402" lvl="3" indent="-323850" algn="l">
              <a:lnSpc>
                <a:spcPts val="2800"/>
              </a:lnSpc>
              <a:buFont typeface="Arial"/>
              <a:buChar char="￭"/>
            </a:pPr>
            <a:r>
              <a:rPr lang="en-US" sz="2000" dirty="0">
                <a:solidFill>
                  <a:srgbClr val="000000"/>
                </a:solidFill>
                <a:latin typeface="PT Sans"/>
                <a:ea typeface="PT Sans"/>
                <a:cs typeface="PT Sans"/>
                <a:sym typeface="PT Sans"/>
              </a:rPr>
              <a:t>“Improves patient stability post-hospitalization”</a:t>
            </a:r>
          </a:p>
          <a:p>
            <a:pPr marL="863601" lvl="2" indent="-287867" algn="l">
              <a:lnSpc>
                <a:spcPts val="2800"/>
              </a:lnSpc>
              <a:buFont typeface="Arial"/>
              <a:buChar char="⚬"/>
            </a:pPr>
            <a:r>
              <a:rPr lang="en-US" sz="2000" dirty="0">
                <a:solidFill>
                  <a:srgbClr val="000000"/>
                </a:solidFill>
                <a:latin typeface="PT Sans"/>
                <a:ea typeface="PT Sans"/>
                <a:cs typeface="PT Sans"/>
                <a:sym typeface="PT Sans"/>
              </a:rPr>
              <a:t>Case managers/discharge planners</a:t>
            </a:r>
          </a:p>
          <a:p>
            <a:pPr marL="1295402" lvl="3" indent="-323850" algn="l">
              <a:lnSpc>
                <a:spcPts val="2800"/>
              </a:lnSpc>
              <a:buFont typeface="Arial"/>
              <a:buChar char="￭"/>
            </a:pPr>
            <a:r>
              <a:rPr lang="en-US" sz="2000" dirty="0">
                <a:solidFill>
                  <a:srgbClr val="000000"/>
                </a:solidFill>
                <a:latin typeface="PT Sans"/>
                <a:ea typeface="PT Sans"/>
                <a:cs typeface="PT Sans"/>
                <a:sym typeface="PT Sans"/>
              </a:rPr>
              <a:t>“Another discharge option” </a:t>
            </a:r>
          </a:p>
          <a:p>
            <a:pPr marL="1295402" lvl="3" indent="-323850" algn="l">
              <a:lnSpc>
                <a:spcPts val="2800"/>
              </a:lnSpc>
              <a:buFont typeface="Arial"/>
              <a:buChar char="￭"/>
            </a:pPr>
            <a:r>
              <a:rPr lang="en-US" sz="2000" dirty="0">
                <a:solidFill>
                  <a:srgbClr val="000000"/>
                </a:solidFill>
                <a:latin typeface="PT Sans"/>
                <a:ea typeface="PT Sans"/>
                <a:cs typeface="PT Sans"/>
                <a:sym typeface="PT Sans"/>
              </a:rPr>
              <a:t>“Straightforward referral process” </a:t>
            </a:r>
          </a:p>
          <a:p>
            <a:pPr marL="1295402" lvl="3" indent="-323850" algn="l">
              <a:lnSpc>
                <a:spcPts val="2800"/>
              </a:lnSpc>
              <a:buFont typeface="Arial"/>
              <a:buChar char="￭"/>
            </a:pPr>
            <a:r>
              <a:rPr lang="en-US" sz="2000" dirty="0">
                <a:solidFill>
                  <a:srgbClr val="000000"/>
                </a:solidFill>
                <a:latin typeface="PT Sans"/>
                <a:ea typeface="PT Sans"/>
                <a:cs typeface="PT Sans"/>
                <a:sym typeface="PT Sans"/>
              </a:rPr>
              <a:t>“We help determine eligibility” </a:t>
            </a:r>
          </a:p>
          <a:p>
            <a:pPr marL="1295402" lvl="3" indent="-323850" algn="l">
              <a:lnSpc>
                <a:spcPts val="2800"/>
              </a:lnSpc>
              <a:buFont typeface="Arial"/>
              <a:buChar char="￭"/>
            </a:pPr>
            <a:r>
              <a:rPr lang="en-US" sz="2000" dirty="0">
                <a:solidFill>
                  <a:srgbClr val="000000"/>
                </a:solidFill>
                <a:latin typeface="PT Sans"/>
                <a:ea typeface="PT Sans"/>
                <a:cs typeface="PT Sans"/>
                <a:sym typeface="PT Sans"/>
              </a:rPr>
              <a:t>“Reliable placement when options are limited”</a:t>
            </a:r>
          </a:p>
          <a:p>
            <a:pPr marL="863601" lvl="2" indent="-287867" algn="l">
              <a:lnSpc>
                <a:spcPts val="2800"/>
              </a:lnSpc>
              <a:buFont typeface="Arial"/>
              <a:buChar char="⚬"/>
            </a:pPr>
            <a:r>
              <a:rPr lang="en-US" sz="2000" dirty="0">
                <a:solidFill>
                  <a:srgbClr val="000000"/>
                </a:solidFill>
                <a:latin typeface="PT Sans"/>
                <a:ea typeface="PT Sans"/>
                <a:cs typeface="PT Sans"/>
                <a:sym typeface="PT Sans"/>
              </a:rPr>
              <a:t>Executives:</a:t>
            </a:r>
          </a:p>
          <a:p>
            <a:pPr marL="1295402" lvl="3" indent="-323850" algn="l">
              <a:lnSpc>
                <a:spcPts val="2800"/>
              </a:lnSpc>
              <a:buFont typeface="Arial"/>
              <a:buChar char="￭"/>
            </a:pPr>
            <a:r>
              <a:rPr lang="en-US" sz="2000" dirty="0">
                <a:solidFill>
                  <a:srgbClr val="000000"/>
                </a:solidFill>
                <a:latin typeface="PT Sans"/>
                <a:ea typeface="PT Sans"/>
                <a:cs typeface="PT Sans"/>
                <a:sym typeface="PT Sans"/>
              </a:rPr>
              <a:t>“Reduces length of stay” </a:t>
            </a:r>
          </a:p>
          <a:p>
            <a:pPr marL="1295402" lvl="3" indent="-323850" algn="l">
              <a:lnSpc>
                <a:spcPts val="2800"/>
              </a:lnSpc>
              <a:buFont typeface="Arial"/>
              <a:buChar char="￭"/>
            </a:pPr>
            <a:r>
              <a:rPr lang="en-US" sz="2000" dirty="0">
                <a:solidFill>
                  <a:srgbClr val="000000"/>
                </a:solidFill>
                <a:latin typeface="PT Sans"/>
                <a:ea typeface="PT Sans"/>
                <a:cs typeface="PT Sans"/>
                <a:sym typeface="PT Sans"/>
              </a:rPr>
              <a:t>“Improves bed utilization” </a:t>
            </a:r>
          </a:p>
          <a:p>
            <a:pPr marL="1295402" lvl="3" indent="-323850" algn="l">
              <a:lnSpc>
                <a:spcPts val="2800"/>
              </a:lnSpc>
              <a:buFont typeface="Arial"/>
              <a:buChar char="￭"/>
            </a:pPr>
            <a:r>
              <a:rPr lang="en-US" sz="2000" dirty="0">
                <a:solidFill>
                  <a:srgbClr val="000000"/>
                </a:solidFill>
                <a:latin typeface="PT Sans"/>
                <a:ea typeface="PT Sans"/>
                <a:cs typeface="PT Sans"/>
                <a:sym typeface="PT Sans"/>
              </a:rPr>
              <a:t>“Lowers avoidable costs” </a:t>
            </a:r>
          </a:p>
          <a:p>
            <a:pPr marL="1295402" lvl="3" indent="-323850" algn="l">
              <a:lnSpc>
                <a:spcPts val="2800"/>
              </a:lnSpc>
              <a:buFont typeface="Arial"/>
              <a:buChar char="￭"/>
            </a:pPr>
            <a:r>
              <a:rPr lang="en-US" sz="2000" dirty="0">
                <a:solidFill>
                  <a:srgbClr val="000000"/>
                </a:solidFill>
                <a:latin typeface="PT Sans"/>
                <a:ea typeface="PT Sans"/>
                <a:cs typeface="PT Sans"/>
                <a:sym typeface="PT Sans"/>
              </a:rPr>
              <a:t>“Supports efficient patient flow”</a:t>
            </a:r>
          </a:p>
        </p:txBody>
      </p:sp>
      <p:sp>
        <p:nvSpPr>
          <p:cNvPr id="6" name="TextBox 6"/>
          <p:cNvSpPr txBox="1"/>
          <p:nvPr/>
        </p:nvSpPr>
        <p:spPr>
          <a:xfrm>
            <a:off x="2699794" y="790542"/>
            <a:ext cx="12265623" cy="986155"/>
          </a:xfrm>
          <a:prstGeom prst="rect">
            <a:avLst/>
          </a:prstGeom>
        </p:spPr>
        <p:txBody>
          <a:bodyPr lIns="0" tIns="0" rIns="0" bIns="0" rtlCol="0" anchor="t">
            <a:spAutoFit/>
          </a:bodyPr>
          <a:lstStyle/>
          <a:p>
            <a:pPr algn="l">
              <a:lnSpc>
                <a:spcPts val="3919"/>
              </a:lnSpc>
              <a:spcBef>
                <a:spcPct val="0"/>
              </a:spcBef>
            </a:pPr>
            <a:r>
              <a:rPr lang="en-US" sz="2799">
                <a:solidFill>
                  <a:srgbClr val="17365F"/>
                </a:solidFill>
                <a:latin typeface="Archivo Black"/>
                <a:ea typeface="Archivo Black"/>
                <a:cs typeface="Archivo Black"/>
                <a:sym typeface="Archivo Black"/>
              </a:rPr>
              <a:t>Align messaging to decision-maker priorities. Highlight targeted benefits (what hospital audiences need to hear).</a:t>
            </a:r>
          </a:p>
        </p:txBody>
      </p:sp>
      <p:sp>
        <p:nvSpPr>
          <p:cNvPr id="7" name="Freeform 7"/>
          <p:cNvSpPr/>
          <p:nvPr/>
        </p:nvSpPr>
        <p:spPr>
          <a:xfrm>
            <a:off x="1095375" y="678711"/>
            <a:ext cx="1404946" cy="1276492"/>
          </a:xfrm>
          <a:custGeom>
            <a:avLst/>
            <a:gdLst/>
            <a:ahLst/>
            <a:cxnLst/>
            <a:rect l="l" t="t" r="r" b="b"/>
            <a:pathLst>
              <a:path w="1404946" h="1276492">
                <a:moveTo>
                  <a:pt x="0" y="0"/>
                </a:moveTo>
                <a:lnTo>
                  <a:pt x="1404946" y="0"/>
                </a:lnTo>
                <a:lnTo>
                  <a:pt x="1404946" y="1276492"/>
                </a:lnTo>
                <a:lnTo>
                  <a:pt x="0" y="1276492"/>
                </a:lnTo>
                <a:lnTo>
                  <a:pt x="0" y="0"/>
                </a:lnTo>
                <a:close/>
              </a:path>
            </a:pathLst>
          </a:custGeom>
          <a:blipFill>
            <a:blip r:embed="rId2"/>
            <a:stretch>
              <a:fillRect l="-33741" t="-195012" r="-512024" b="-238050"/>
            </a:stretch>
          </a:blipFill>
        </p:spPr>
        <p:txBody>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633914"/>
            <a:chOff x="0" y="0"/>
            <a:chExt cx="27176102" cy="3914015"/>
          </a:xfrm>
        </p:grpSpPr>
        <p:sp>
          <p:nvSpPr>
            <p:cNvPr id="3" name="Freeform 3"/>
            <p:cNvSpPr/>
            <p:nvPr/>
          </p:nvSpPr>
          <p:spPr>
            <a:xfrm>
              <a:off x="0" y="0"/>
              <a:ext cx="27175764" cy="3913967"/>
            </a:xfrm>
            <a:custGeom>
              <a:avLst/>
              <a:gdLst/>
              <a:ahLst/>
              <a:cxnLst/>
              <a:rect l="l" t="t" r="r" b="b"/>
              <a:pathLst>
                <a:path w="27175764" h="3913967">
                  <a:moveTo>
                    <a:pt x="0" y="0"/>
                  </a:moveTo>
                  <a:lnTo>
                    <a:pt x="27175764" y="0"/>
                  </a:lnTo>
                  <a:lnTo>
                    <a:pt x="27175764" y="3913967"/>
                  </a:lnTo>
                  <a:lnTo>
                    <a:pt x="0" y="3913967"/>
                  </a:lnTo>
                  <a:close/>
                </a:path>
              </a:pathLst>
            </a:custGeom>
            <a:solidFill>
              <a:srgbClr val="F0F4FA"/>
            </a:solidFill>
          </p:spPr>
          <p:txBody>
            <a:bodyPr/>
            <a:lstStyle/>
            <a:p>
              <a:endParaRPr lang="en-US"/>
            </a:p>
          </p:txBody>
        </p:sp>
      </p:grpSp>
      <p:sp>
        <p:nvSpPr>
          <p:cNvPr id="4" name="TextBox 4"/>
          <p:cNvSpPr txBox="1"/>
          <p:nvPr/>
        </p:nvSpPr>
        <p:spPr>
          <a:xfrm>
            <a:off x="1028700" y="3058616"/>
            <a:ext cx="8303947" cy="5963919"/>
          </a:xfrm>
          <a:prstGeom prst="rect">
            <a:avLst/>
          </a:prstGeom>
        </p:spPr>
        <p:txBody>
          <a:bodyPr lIns="0" tIns="0" rIns="0" bIns="0" rtlCol="0" anchor="t">
            <a:spAutoFit/>
          </a:bodyPr>
          <a:lstStyle/>
          <a:p>
            <a:pPr algn="l">
              <a:lnSpc>
                <a:spcPts val="3220"/>
              </a:lnSpc>
            </a:pPr>
            <a:r>
              <a:rPr lang="en-US" sz="2300" b="1">
                <a:solidFill>
                  <a:srgbClr val="B622BA"/>
                </a:solidFill>
                <a:latin typeface="PT Sans Bold"/>
                <a:ea typeface="PT Sans Bold"/>
                <a:cs typeface="PT Sans Bold"/>
                <a:sym typeface="PT Sans Bold"/>
              </a:rPr>
              <a:t>Goal: speak to administrators, finance teams, and leadership.</a:t>
            </a:r>
          </a:p>
          <a:p>
            <a:pPr algn="l">
              <a:lnSpc>
                <a:spcPts val="2940"/>
              </a:lnSpc>
            </a:pPr>
            <a:endParaRPr lang="en-US" sz="2300" b="1">
              <a:solidFill>
                <a:srgbClr val="B622BA"/>
              </a:solidFill>
              <a:latin typeface="PT Sans Bold"/>
              <a:ea typeface="PT Sans Bold"/>
              <a:cs typeface="PT Sans Bold"/>
              <a:sym typeface="PT Sans Bold"/>
            </a:endParaRPr>
          </a:p>
          <a:p>
            <a:pPr marL="453398" lvl="1" indent="-226699" algn="l">
              <a:lnSpc>
                <a:spcPts val="2940"/>
              </a:lnSpc>
              <a:buFont typeface="Arial"/>
              <a:buChar char="•"/>
            </a:pPr>
            <a:r>
              <a:rPr lang="en-US" sz="2100" b="1">
                <a:solidFill>
                  <a:srgbClr val="17365F"/>
                </a:solidFill>
                <a:latin typeface="PT Sans Bold"/>
                <a:ea typeface="PT Sans Bold"/>
                <a:cs typeface="PT Sans Bold"/>
                <a:sym typeface="PT Sans Bold"/>
              </a:rPr>
              <a:t>Include:</a:t>
            </a:r>
          </a:p>
          <a:p>
            <a:pPr marL="906796" lvl="2" indent="-302265" algn="l">
              <a:lnSpc>
                <a:spcPts val="2940"/>
              </a:lnSpc>
              <a:buFont typeface="Arial"/>
              <a:buChar char="⚬"/>
            </a:pPr>
            <a:r>
              <a:rPr lang="en-US" sz="2100">
                <a:solidFill>
                  <a:srgbClr val="000000"/>
                </a:solidFill>
                <a:latin typeface="PT Sans"/>
                <a:ea typeface="PT Sans"/>
                <a:cs typeface="PT Sans"/>
                <a:sym typeface="PT Sans"/>
              </a:rPr>
              <a:t>Reduced length of stay</a:t>
            </a:r>
          </a:p>
          <a:p>
            <a:pPr marL="906796" lvl="2" indent="-302265" algn="l">
              <a:lnSpc>
                <a:spcPts val="2940"/>
              </a:lnSpc>
              <a:buFont typeface="Arial"/>
              <a:buChar char="⚬"/>
            </a:pPr>
            <a:r>
              <a:rPr lang="en-US" sz="2100">
                <a:solidFill>
                  <a:srgbClr val="000000"/>
                </a:solidFill>
                <a:latin typeface="PT Sans"/>
                <a:ea typeface="PT Sans"/>
                <a:cs typeface="PT Sans"/>
                <a:sym typeface="PT Sans"/>
              </a:rPr>
              <a:t>Lower readmission rates</a:t>
            </a:r>
          </a:p>
          <a:p>
            <a:pPr marL="906796" lvl="2" indent="-302265" algn="l">
              <a:lnSpc>
                <a:spcPts val="2940"/>
              </a:lnSpc>
              <a:buFont typeface="Arial"/>
              <a:buChar char="⚬"/>
            </a:pPr>
            <a:r>
              <a:rPr lang="en-US" sz="2100">
                <a:solidFill>
                  <a:srgbClr val="000000"/>
                </a:solidFill>
                <a:latin typeface="PT Sans"/>
                <a:ea typeface="PT Sans"/>
                <a:cs typeface="PT Sans"/>
                <a:sym typeface="PT Sans"/>
              </a:rPr>
              <a:t>Cost savings per patient</a:t>
            </a:r>
          </a:p>
          <a:p>
            <a:pPr marL="906796" lvl="2" indent="-302265" algn="l">
              <a:lnSpc>
                <a:spcPts val="2940"/>
              </a:lnSpc>
              <a:buFont typeface="Arial"/>
              <a:buChar char="⚬"/>
            </a:pPr>
            <a:r>
              <a:rPr lang="en-US" sz="2100">
                <a:solidFill>
                  <a:srgbClr val="000000"/>
                </a:solidFill>
                <a:latin typeface="PT Sans"/>
                <a:ea typeface="PT Sans"/>
                <a:cs typeface="PT Sans"/>
                <a:sym typeface="PT Sans"/>
              </a:rPr>
              <a:t>Better bed utilization</a:t>
            </a:r>
          </a:p>
          <a:p>
            <a:pPr marL="453398" lvl="1" indent="-226699" algn="l">
              <a:lnSpc>
                <a:spcPts val="2940"/>
              </a:lnSpc>
              <a:buFont typeface="Arial"/>
              <a:buChar char="•"/>
            </a:pPr>
            <a:r>
              <a:rPr lang="en-US" sz="2100" b="1">
                <a:solidFill>
                  <a:srgbClr val="17365F"/>
                </a:solidFill>
                <a:latin typeface="PT Sans Bold"/>
                <a:ea typeface="PT Sans Bold"/>
                <a:cs typeface="PT Sans Bold"/>
                <a:sym typeface="PT Sans Bold"/>
              </a:rPr>
              <a:t>Suggested framing:</a:t>
            </a:r>
            <a:r>
              <a:rPr lang="en-US" sz="2100" b="1">
                <a:solidFill>
                  <a:srgbClr val="000000"/>
                </a:solidFill>
                <a:latin typeface="PT Sans Bold"/>
                <a:ea typeface="PT Sans Bold"/>
                <a:cs typeface="PT Sans Bold"/>
                <a:sym typeface="PT Sans Bold"/>
              </a:rPr>
              <a:t> </a:t>
            </a:r>
            <a:r>
              <a:rPr lang="en-US" sz="2100">
                <a:solidFill>
                  <a:srgbClr val="000000"/>
                </a:solidFill>
                <a:latin typeface="PT Sans"/>
                <a:ea typeface="PT Sans"/>
                <a:cs typeface="PT Sans"/>
                <a:sym typeface="PT Sans"/>
              </a:rPr>
              <a:t>“By reducing avoidable hospital days and readmissions, medical respite care can lower costs while freeing up critical bed space.”</a:t>
            </a:r>
          </a:p>
          <a:p>
            <a:pPr marL="453398" lvl="1" indent="-226699" algn="l">
              <a:lnSpc>
                <a:spcPts val="2940"/>
              </a:lnSpc>
              <a:buFont typeface="Arial"/>
              <a:buChar char="•"/>
            </a:pPr>
            <a:r>
              <a:rPr lang="en-US" sz="2100" b="1">
                <a:solidFill>
                  <a:srgbClr val="17365F"/>
                </a:solidFill>
                <a:latin typeface="PT Sans Bold"/>
                <a:ea typeface="PT Sans Bold"/>
                <a:cs typeface="PT Sans Bold"/>
                <a:sym typeface="PT Sans Bold"/>
              </a:rPr>
              <a:t>Length:</a:t>
            </a:r>
            <a:r>
              <a:rPr lang="en-US" sz="2100">
                <a:solidFill>
                  <a:srgbClr val="000000"/>
                </a:solidFill>
                <a:latin typeface="PT Sans"/>
                <a:ea typeface="PT Sans"/>
                <a:cs typeface="PT Sans"/>
                <a:sym typeface="PT Sans"/>
              </a:rPr>
              <a:t> 2–4 sentences</a:t>
            </a:r>
          </a:p>
          <a:p>
            <a:pPr marL="453398" lvl="1" indent="-226699" algn="l">
              <a:lnSpc>
                <a:spcPts val="2940"/>
              </a:lnSpc>
              <a:buFont typeface="Arial"/>
              <a:buChar char="•"/>
            </a:pPr>
            <a:r>
              <a:rPr lang="en-US" sz="2100" b="1">
                <a:solidFill>
                  <a:srgbClr val="17365F"/>
                </a:solidFill>
                <a:latin typeface="PT Sans Bold"/>
                <a:ea typeface="PT Sans Bold"/>
                <a:cs typeface="PT Sans Bold"/>
                <a:sym typeface="PT Sans Bold"/>
              </a:rPr>
              <a:t>Tip:</a:t>
            </a:r>
            <a:r>
              <a:rPr lang="en-US" sz="2100">
                <a:solidFill>
                  <a:srgbClr val="17365F"/>
                </a:solidFill>
                <a:latin typeface="PT Sans"/>
                <a:ea typeface="PT Sans"/>
                <a:cs typeface="PT Sans"/>
                <a:sym typeface="PT Sans"/>
              </a:rPr>
              <a:t> </a:t>
            </a:r>
            <a:r>
              <a:rPr lang="en-US" sz="2100">
                <a:solidFill>
                  <a:srgbClr val="000000"/>
                </a:solidFill>
                <a:latin typeface="PT Sans"/>
                <a:ea typeface="PT Sans"/>
                <a:cs typeface="PT Sans"/>
                <a:sym typeface="PT Sans"/>
              </a:rPr>
              <a:t>Position this message as a partnership, not a pitch - collaboration language builds trust faster than persuasion language.</a:t>
            </a:r>
          </a:p>
          <a:p>
            <a:pPr marL="906796" lvl="2" indent="-302265" algn="l">
              <a:lnSpc>
                <a:spcPts val="2940"/>
              </a:lnSpc>
              <a:buFont typeface="Arial"/>
              <a:buChar char="⚬"/>
            </a:pPr>
            <a:r>
              <a:rPr lang="en-US" sz="2100">
                <a:solidFill>
                  <a:srgbClr val="000000"/>
                </a:solidFill>
                <a:latin typeface="PT Sans"/>
                <a:ea typeface="PT Sans"/>
                <a:cs typeface="PT Sans"/>
                <a:sym typeface="PT Sans"/>
              </a:rPr>
              <a:t>Use language like: “we support your discharge process” or “we partner with your care teams”</a:t>
            </a:r>
          </a:p>
          <a:p>
            <a:pPr marL="906796" lvl="2" indent="-302265" algn="l">
              <a:lnSpc>
                <a:spcPts val="2940"/>
              </a:lnSpc>
              <a:buFont typeface="Arial"/>
              <a:buChar char="⚬"/>
            </a:pPr>
            <a:r>
              <a:rPr lang="en-US" sz="2100">
                <a:solidFill>
                  <a:srgbClr val="000000"/>
                </a:solidFill>
                <a:latin typeface="PT Sans"/>
                <a:ea typeface="PT Sans"/>
                <a:cs typeface="PT Sans"/>
                <a:sym typeface="PT Sans"/>
              </a:rPr>
              <a:t>Avoid: “you should use our program”</a:t>
            </a:r>
          </a:p>
        </p:txBody>
      </p:sp>
      <p:sp>
        <p:nvSpPr>
          <p:cNvPr id="5" name="TextBox 5"/>
          <p:cNvSpPr txBox="1"/>
          <p:nvPr/>
        </p:nvSpPr>
        <p:spPr>
          <a:xfrm>
            <a:off x="9731334" y="3068141"/>
            <a:ext cx="7763861" cy="3699509"/>
          </a:xfrm>
          <a:prstGeom prst="rect">
            <a:avLst/>
          </a:prstGeom>
        </p:spPr>
        <p:txBody>
          <a:bodyPr lIns="0" tIns="0" rIns="0" bIns="0" rtlCol="0" anchor="t">
            <a:spAutoFit/>
          </a:bodyPr>
          <a:lstStyle/>
          <a:p>
            <a:pPr marL="453398" lvl="1" indent="-226699" algn="l">
              <a:lnSpc>
                <a:spcPts val="2940"/>
              </a:lnSpc>
              <a:buFont typeface="Arial"/>
              <a:buChar char="•"/>
            </a:pPr>
            <a:r>
              <a:rPr lang="en-US" sz="2100" b="1">
                <a:solidFill>
                  <a:srgbClr val="17365F"/>
                </a:solidFill>
                <a:latin typeface="PT Sans Bold"/>
                <a:ea typeface="PT Sans Bold"/>
                <a:cs typeface="PT Sans Bold"/>
                <a:sym typeface="PT Sans Bold"/>
              </a:rPr>
              <a:t>Why this works: </a:t>
            </a:r>
            <a:r>
              <a:rPr lang="en-US" sz="2100">
                <a:solidFill>
                  <a:srgbClr val="000000"/>
                </a:solidFill>
                <a:latin typeface="PT Sans"/>
                <a:ea typeface="PT Sans"/>
                <a:cs typeface="PT Sans"/>
                <a:sym typeface="PT Sans"/>
              </a:rPr>
              <a:t>The Framing Effect - The way information is presented influences how it’s perceived. Instead of: “We provide services to unhoused individuals,” try: “We help hospitals safely discharge patients and reduce readmissions.” Remember: Frame the message around outcomes, not activities. </a:t>
            </a:r>
          </a:p>
          <a:p>
            <a:pPr marL="453398" lvl="1" indent="-226699" algn="l">
              <a:lnSpc>
                <a:spcPts val="2940"/>
              </a:lnSpc>
              <a:buFont typeface="Arial"/>
              <a:buChar char="•"/>
            </a:pPr>
            <a:r>
              <a:rPr lang="en-US" sz="2100" b="1">
                <a:solidFill>
                  <a:srgbClr val="17365F"/>
                </a:solidFill>
                <a:latin typeface="PT Sans Bold"/>
                <a:ea typeface="PT Sans Bold"/>
                <a:cs typeface="PT Sans Bold"/>
                <a:sym typeface="PT Sans Bold"/>
              </a:rPr>
              <a:t>Examples: </a:t>
            </a:r>
          </a:p>
          <a:p>
            <a:pPr marL="906796" lvl="2" indent="-302265" algn="l">
              <a:lnSpc>
                <a:spcPts val="2940"/>
              </a:lnSpc>
              <a:buFont typeface="Arial"/>
              <a:buChar char="⚬"/>
            </a:pPr>
            <a:r>
              <a:rPr lang="en-US" sz="2100">
                <a:solidFill>
                  <a:srgbClr val="000000"/>
                </a:solidFill>
                <a:latin typeface="PT Sans"/>
                <a:ea typeface="PT Sans"/>
                <a:cs typeface="PT Sans"/>
                <a:sym typeface="PT Sans"/>
              </a:rPr>
              <a:t>We help hospitals discharge patients safely.</a:t>
            </a:r>
          </a:p>
          <a:p>
            <a:pPr marL="906796" lvl="2" indent="-302265" algn="l">
              <a:lnSpc>
                <a:spcPts val="2940"/>
              </a:lnSpc>
              <a:buFont typeface="Arial"/>
              <a:buChar char="⚬"/>
            </a:pPr>
            <a:r>
              <a:rPr lang="en-US" sz="2100">
                <a:solidFill>
                  <a:srgbClr val="000000"/>
                </a:solidFill>
                <a:latin typeface="PT Sans"/>
                <a:ea typeface="PT Sans"/>
                <a:cs typeface="PT Sans"/>
                <a:sym typeface="PT Sans"/>
              </a:rPr>
              <a:t>We help reduce readmissions and avoid bed use.</a:t>
            </a:r>
          </a:p>
          <a:p>
            <a:pPr marL="906796" lvl="2" indent="-302265" algn="l">
              <a:lnSpc>
                <a:spcPts val="2940"/>
              </a:lnSpc>
              <a:buFont typeface="Arial"/>
              <a:buChar char="⚬"/>
            </a:pPr>
            <a:r>
              <a:rPr lang="en-US" sz="2100">
                <a:solidFill>
                  <a:srgbClr val="000000"/>
                </a:solidFill>
                <a:latin typeface="PT Sans"/>
                <a:ea typeface="PT Sans"/>
                <a:cs typeface="PT Sans"/>
                <a:sym typeface="PT Sans"/>
              </a:rPr>
              <a:t>We provide a structured place to recover with medical support.</a:t>
            </a:r>
          </a:p>
        </p:txBody>
      </p:sp>
      <p:sp>
        <p:nvSpPr>
          <p:cNvPr id="6" name="TextBox 6"/>
          <p:cNvSpPr txBox="1"/>
          <p:nvPr/>
        </p:nvSpPr>
        <p:spPr>
          <a:xfrm>
            <a:off x="2699794" y="790542"/>
            <a:ext cx="13004906" cy="986155"/>
          </a:xfrm>
          <a:prstGeom prst="rect">
            <a:avLst/>
          </a:prstGeom>
        </p:spPr>
        <p:txBody>
          <a:bodyPr lIns="0" tIns="0" rIns="0" bIns="0" rtlCol="0" anchor="t">
            <a:spAutoFit/>
          </a:bodyPr>
          <a:lstStyle/>
          <a:p>
            <a:pPr algn="l">
              <a:lnSpc>
                <a:spcPts val="3919"/>
              </a:lnSpc>
              <a:spcBef>
                <a:spcPct val="0"/>
              </a:spcBef>
            </a:pPr>
            <a:r>
              <a:rPr lang="en-US" sz="2799">
                <a:solidFill>
                  <a:srgbClr val="17365F"/>
                </a:solidFill>
                <a:latin typeface="Archivo Black"/>
                <a:ea typeface="Archivo Black"/>
                <a:cs typeface="Archivo Black"/>
                <a:sym typeface="Archivo Black"/>
              </a:rPr>
              <a:t>Frame the message around outcomes, not activities. Emphasize cost &amp; operational impact (why decision-makers care)</a:t>
            </a:r>
          </a:p>
        </p:txBody>
      </p:sp>
      <p:sp>
        <p:nvSpPr>
          <p:cNvPr id="7" name="Freeform 7"/>
          <p:cNvSpPr/>
          <p:nvPr/>
        </p:nvSpPr>
        <p:spPr>
          <a:xfrm>
            <a:off x="1078702" y="678711"/>
            <a:ext cx="1404946" cy="1276492"/>
          </a:xfrm>
          <a:custGeom>
            <a:avLst/>
            <a:gdLst/>
            <a:ahLst/>
            <a:cxnLst/>
            <a:rect l="l" t="t" r="r" b="b"/>
            <a:pathLst>
              <a:path w="1404946" h="1276492">
                <a:moveTo>
                  <a:pt x="0" y="0"/>
                </a:moveTo>
                <a:lnTo>
                  <a:pt x="1404946" y="0"/>
                </a:lnTo>
                <a:lnTo>
                  <a:pt x="1404946" y="1276492"/>
                </a:lnTo>
                <a:lnTo>
                  <a:pt x="0" y="1276492"/>
                </a:lnTo>
                <a:lnTo>
                  <a:pt x="0" y="0"/>
                </a:lnTo>
                <a:close/>
              </a:path>
            </a:pathLst>
          </a:custGeom>
          <a:blipFill>
            <a:blip r:embed="rId2"/>
            <a:stretch>
              <a:fillRect l="-191337" t="-196076" r="-354428" b="-236986"/>
            </a:stretch>
          </a:blipFill>
        </p:spPr>
        <p:txBody>
          <a:bodyPr/>
          <a:lstStyle/>
          <a:p>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1a39a65-fb40-471a-a7d1-57f42e2c0ed3" xsi:nil="true"/>
    <lcf76f155ced4ddcb4097134ff3c332f xmlns="6cf38881-ca44-4c92-be2a-4a25ef328d72">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2497A69C1984E48B9C8B9B48A3953EE" ma:contentTypeVersion="15" ma:contentTypeDescription="Create a new document." ma:contentTypeScope="" ma:versionID="c3b9bdbba84692ba94adc256498e8801">
  <xsd:schema xmlns:xsd="http://www.w3.org/2001/XMLSchema" xmlns:xs="http://www.w3.org/2001/XMLSchema" xmlns:p="http://schemas.microsoft.com/office/2006/metadata/properties" xmlns:ns2="6cf38881-ca44-4c92-be2a-4a25ef328d72" xmlns:ns3="a1a39a65-fb40-471a-a7d1-57f42e2c0ed3" targetNamespace="http://schemas.microsoft.com/office/2006/metadata/properties" ma:root="true" ma:fieldsID="ca07253bf45a52d9689e92755e9fe5ee" ns2:_="" ns3:_="">
    <xsd:import namespace="6cf38881-ca44-4c92-be2a-4a25ef328d72"/>
    <xsd:import namespace="a1a39a65-fb40-471a-a7d1-57f42e2c0ed3"/>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GenerationTime" minOccurs="0"/>
                <xsd:element ref="ns2:MediaServiceEventHashCode" minOccurs="0"/>
                <xsd:element ref="ns2:MediaServiceOCR" minOccurs="0"/>
                <xsd:element ref="ns2:MediaServiceDateTaken" minOccurs="0"/>
                <xsd:element ref="ns3:SharedWithUsers" minOccurs="0"/>
                <xsd:element ref="ns3:SharedWithDetails" minOccurs="0"/>
                <xsd:element ref="ns2:MediaServiceObjectDetectorVersions" minOccurs="0"/>
                <xsd:element ref="ns2:MediaServiceLocation"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cf38881-ca44-4c92-be2a-4a25ef328d72"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caf79cfc-a431-4607-b477-c37457d1f942"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1a39a65-fb40-471a-a7d1-57f42e2c0ed3"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6a9d55df-e017-44d9-86c0-bf96c918a094}" ma:internalName="TaxCatchAll" ma:showField="CatchAllData" ma:web="a1a39a65-fb40-471a-a7d1-57f42e2c0ed3">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2FA089F-7018-4F6D-B3D5-D054EB387050}">
  <ds:schemaRefs>
    <ds:schemaRef ds:uri="http://schemas.microsoft.com/office/2006/metadata/properties"/>
    <ds:schemaRef ds:uri="http://schemas.microsoft.com/office/infopath/2007/PartnerControls"/>
    <ds:schemaRef ds:uri="abb07e53-6c89-400e-9ed6-abbaa8c8419c"/>
    <ds:schemaRef ds:uri="c680248d-4cdb-4545-8c83-5a297a17d0ca"/>
  </ds:schemaRefs>
</ds:datastoreItem>
</file>

<file path=customXml/itemProps2.xml><?xml version="1.0" encoding="utf-8"?>
<ds:datastoreItem xmlns:ds="http://schemas.openxmlformats.org/officeDocument/2006/customXml" ds:itemID="{81057913-2A01-4D48-AF29-BDEF9C4A6743}"/>
</file>

<file path=customXml/itemProps3.xml><?xml version="1.0" encoding="utf-8"?>
<ds:datastoreItem xmlns:ds="http://schemas.openxmlformats.org/officeDocument/2006/customXml" ds:itemID="{ADD9F8FE-0F04-4EB3-B92F-1F61A561EA3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2256</Words>
  <Application>Microsoft Office PowerPoint</Application>
  <PresentationFormat>Custom</PresentationFormat>
  <Paragraphs>181</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Medical Respite Program</dc:title>
  <cp:lastModifiedBy>Elena Scheiner (Consultant)</cp:lastModifiedBy>
  <cp:revision>6</cp:revision>
  <dcterms:created xsi:type="dcterms:W3CDTF">2006-08-16T00:00:00Z</dcterms:created>
  <dcterms:modified xsi:type="dcterms:W3CDTF">2026-06-15T16:58:04Z</dcterms:modified>
  <dc:identifier>DAHLcXmOshk</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0x01010052497A69C1984E48B9C8B9B48A3953EE</vt:lpwstr>
  </property>
  <property fmtid="{D5CDD505-2E9C-101B-9397-08002B2CF9AE}" pid="3" name="MediaServiceImageTags">
    <vt:lpwstr/>
  </property>
</Properties>
</file>